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29"/>
  </p:notesMasterIdLst>
  <p:sldIdLst>
    <p:sldId id="256" r:id="rId5"/>
    <p:sldId id="257" r:id="rId6"/>
    <p:sldId id="288" r:id="rId7"/>
    <p:sldId id="259" r:id="rId8"/>
    <p:sldId id="260" r:id="rId9"/>
    <p:sldId id="261" r:id="rId10"/>
    <p:sldId id="268" r:id="rId11"/>
    <p:sldId id="272" r:id="rId12"/>
    <p:sldId id="276" r:id="rId13"/>
    <p:sldId id="298" r:id="rId14"/>
    <p:sldId id="262" r:id="rId15"/>
    <p:sldId id="295" r:id="rId16"/>
    <p:sldId id="296" r:id="rId17"/>
    <p:sldId id="289" r:id="rId18"/>
    <p:sldId id="264" r:id="rId19"/>
    <p:sldId id="286" r:id="rId20"/>
    <p:sldId id="265" r:id="rId21"/>
    <p:sldId id="266" r:id="rId22"/>
    <p:sldId id="293" r:id="rId23"/>
    <p:sldId id="294" r:id="rId24"/>
    <p:sldId id="278" r:id="rId25"/>
    <p:sldId id="281" r:id="rId26"/>
    <p:sldId id="297" r:id="rId27"/>
    <p:sldId id="275" r:id="rId2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D98166-FFB4-4425-9EC7-FA2E882D16EB}" v="140" dt="2021-05-10T02:12:53.579"/>
    <p1510:client id="{2CEB0581-F865-4A9B-8C91-39539D6B2DF5}" v="281" dt="2021-05-10T06:56:31.969"/>
    <p1510:client id="{4319920E-AFA6-4C9E-A6B9-4A6C96B9A40B}" v="6" dt="2021-05-10T07:02:02.051"/>
    <p1510:client id="{6A7393BD-0F10-4092-8C89-CCADA4656570}" v="12" dt="2021-05-10T05:41:06.197"/>
    <p1510:client id="{89BC457F-358A-4538-B507-E7E035409294}" v="33" dt="2021-05-10T05:11:28.644"/>
    <p1510:client id="{DF430387-B9D8-42CD-9FBB-987AD92997D1}" v="23" dt="2021-05-10T02:17:55.38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5" d="100"/>
          <a:sy n="55" d="100"/>
        </p:scale>
        <p:origin x="603" y="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5398221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lnSpc>
                <a:spcPct val="100000"/>
              </a:lnSpc>
            </a:pPr>
            <a:r>
              <a:rPr lang="en-US"/>
              <a:t>This line chart shows fully vaccinated people per hundred people in a lighter color than daily cases per million people in a darker color. </a:t>
            </a:r>
          </a:p>
          <a:p>
            <a:pPr algn="l">
              <a:lnSpc>
                <a:spcPct val="100000"/>
              </a:lnSpc>
            </a:pPr>
            <a:endParaRPr lang="en-US"/>
          </a:p>
          <a:p>
            <a:pPr algn="l">
              <a:lnSpc>
                <a:spcPct val="100000"/>
              </a:lnSpc>
            </a:pPr>
            <a:r>
              <a:rPr lang="en-US"/>
              <a:t>Israel has the highest full vaccination rates at 57 people vaccinated per 100 people. Next is the United States at 27 people per 100, after that is the United Kingdom at 17 people per 100. These rates are all increasing. </a:t>
            </a:r>
          </a:p>
          <a:p>
            <a:pPr algn="l">
              <a:lnSpc>
                <a:spcPct val="100000"/>
              </a:lnSpc>
            </a:pPr>
            <a:endParaRPr lang="en-US"/>
          </a:p>
          <a:p>
            <a:pPr algn="l">
              <a:lnSpc>
                <a:spcPct val="100000"/>
              </a:lnSpc>
            </a:pPr>
            <a:r>
              <a:rPr lang="en-US"/>
              <a:t>The United States has 189 new cases per million, the United Kingdom has 41 new cases per million, and Israel has ten new cases per million. These rates are all decreasing.</a:t>
            </a:r>
          </a:p>
        </p:txBody>
      </p:sp>
    </p:spTree>
    <p:extLst>
      <p:ext uri="{BB962C8B-B14F-4D97-AF65-F5344CB8AC3E}">
        <p14:creationId xmlns:p14="http://schemas.microsoft.com/office/powerpoint/2010/main" val="36403431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lnSpc>
                <a:spcPct val="100000"/>
              </a:lnSpc>
            </a:pPr>
            <a:r>
              <a:rPr lang="en-US"/>
              <a:t>Despite the rising vaccination rates in Chile, cases per million continue to rise throughout the year. At the start of the year Chile had around 175 cases per million but by late April its increased to 396 cases per million. Meanwhile Chile’s vaccination rate climbed to 32 people per hundred. </a:t>
            </a:r>
          </a:p>
          <a:p>
            <a:pPr algn="l">
              <a:lnSpc>
                <a:spcPct val="100000"/>
              </a:lnSpc>
            </a:pPr>
            <a:endParaRPr lang="en-US"/>
          </a:p>
          <a:p>
            <a:pPr algn="l">
              <a:lnSpc>
                <a:spcPct val="100000"/>
              </a:lnSpc>
            </a:pPr>
            <a:r>
              <a:rPr lang="en-US"/>
              <a:t>Unlike the other countries who have vaccinated their population such as the United States, there is a positive relationship between vaccinations and new cases in Chile.</a:t>
            </a:r>
          </a:p>
          <a:p>
            <a:pPr algn="l">
              <a:lnSpc>
                <a:spcPct val="100000"/>
              </a:lnSpc>
            </a:pPr>
            <a:endParaRPr lang="en-US"/>
          </a:p>
          <a:p>
            <a:pPr algn="l">
              <a:lnSpc>
                <a:spcPct val="100000"/>
              </a:lnSpc>
            </a:pPr>
            <a:r>
              <a:rPr lang="en-US">
                <a:highlight>
                  <a:srgbClr val="FFFF00"/>
                </a:highlight>
              </a:rPr>
              <a:t>There are many different factors to effect on COVID-19 new cases, and Chile is using Chinese vaccines that imply some of brand vaccine is not working.</a:t>
            </a:r>
          </a:p>
        </p:txBody>
      </p:sp>
    </p:spTree>
    <p:extLst>
      <p:ext uri="{BB962C8B-B14F-4D97-AF65-F5344CB8AC3E}">
        <p14:creationId xmlns:p14="http://schemas.microsoft.com/office/powerpoint/2010/main" val="10466170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a:p>
            <a:endParaRPr lang="en-US"/>
          </a:p>
        </p:txBody>
      </p:sp>
    </p:spTree>
    <p:extLst>
      <p:ext uri="{BB962C8B-B14F-4D97-AF65-F5344CB8AC3E}">
        <p14:creationId xmlns:p14="http://schemas.microsoft.com/office/powerpoint/2010/main" val="23660240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650372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a:p>
            <a:endParaRPr lang="en-US"/>
          </a:p>
        </p:txBody>
      </p:sp>
    </p:spTree>
    <p:extLst>
      <p:ext uri="{BB962C8B-B14F-4D97-AF65-F5344CB8AC3E}">
        <p14:creationId xmlns:p14="http://schemas.microsoft.com/office/powerpoint/2010/main" val="42675205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b="1"/>
              <a:t>Likely to be Cut </a:t>
            </a:r>
          </a:p>
        </p:txBody>
      </p:sp>
    </p:spTree>
    <p:extLst>
      <p:ext uri="{BB962C8B-B14F-4D97-AF65-F5344CB8AC3E}">
        <p14:creationId xmlns:p14="http://schemas.microsoft.com/office/powerpoint/2010/main" val="29836038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a:t>Likely to be Cut </a:t>
            </a:r>
          </a:p>
          <a:p>
            <a:endParaRPr lang="en-US"/>
          </a:p>
          <a:p>
            <a:endParaRPr lang="en-US"/>
          </a:p>
        </p:txBody>
      </p:sp>
    </p:spTree>
    <p:extLst>
      <p:ext uri="{BB962C8B-B14F-4D97-AF65-F5344CB8AC3E}">
        <p14:creationId xmlns:p14="http://schemas.microsoft.com/office/powerpoint/2010/main" val="3418306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a:t>Likely to be Cut </a:t>
            </a:r>
          </a:p>
          <a:p>
            <a:endParaRPr lang="en-US"/>
          </a:p>
          <a:p>
            <a:endParaRPr lang="en-US"/>
          </a:p>
        </p:txBody>
      </p:sp>
    </p:spTree>
    <p:extLst>
      <p:ext uri="{BB962C8B-B14F-4D97-AF65-F5344CB8AC3E}">
        <p14:creationId xmlns:p14="http://schemas.microsoft.com/office/powerpoint/2010/main" val="27253748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78059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DR WOO WILL PROVIDE THESE DETAILS ** </a:t>
            </a:r>
          </a:p>
        </p:txBody>
      </p:sp>
    </p:spTree>
    <p:extLst>
      <p:ext uri="{BB962C8B-B14F-4D97-AF65-F5344CB8AC3E}">
        <p14:creationId xmlns:p14="http://schemas.microsoft.com/office/powerpoint/2010/main" val="854694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 </a:t>
            </a:r>
          </a:p>
        </p:txBody>
      </p:sp>
    </p:spTree>
    <p:extLst>
      <p:ext uri="{BB962C8B-B14F-4D97-AF65-F5344CB8AC3E}">
        <p14:creationId xmlns:p14="http://schemas.microsoft.com/office/powerpoint/2010/main" val="3497142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57016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83394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a:p>
            <a:endParaRPr lang="en-US"/>
          </a:p>
        </p:txBody>
      </p:sp>
    </p:spTree>
    <p:extLst>
      <p:ext uri="{BB962C8B-B14F-4D97-AF65-F5344CB8AC3E}">
        <p14:creationId xmlns:p14="http://schemas.microsoft.com/office/powerpoint/2010/main" val="3730960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95348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064822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765915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660384004_1290x1720.jpg"/>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raw.githubusercontent.com/owid/covid-19-data/master/public/data/owid-covid-data.csv" TargetMode="External"/><Relationship Id="rId2" Type="http://schemas.openxmlformats.org/officeDocument/2006/relationships/image" Target="../media/image1.tif"/><Relationship Id="rId1" Type="http://schemas.openxmlformats.org/officeDocument/2006/relationships/slideLayout" Target="../slideLayouts/slideLayout4.xml"/><Relationship Id="rId6" Type="http://schemas.openxmlformats.org/officeDocument/2006/relationships/hyperlink" Target="https://drive.google.com/file/d/1GDLgobvZK_tVDiZgF3otgzyOtIkvWZAA/view" TargetMode="External"/><Relationship Id="rId5" Type="http://schemas.openxmlformats.org/officeDocument/2006/relationships/hyperlink" Target="https://www.openicpsr.org/openicpsr/project/120321/version/V6/view%3Bjsessionid=947AC84E86D639FAE3F8F846446C91B0" TargetMode="External"/><Relationship Id="rId4" Type="http://schemas.openxmlformats.org/officeDocument/2006/relationships/hyperlink" Target="https://raw.githubusercontent.com/owid/covid-19-data/master/public/data/vaccinations/vaccinations.csv"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1.tif"/><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Mohsen Alam  |  Ben Cevallos  |   Oscar Flores  |   Kotaro Yayoshi  |   Randall Lunetto"/>
          <p:cNvSpPr txBox="1">
            <a:spLocks noGrp="1"/>
          </p:cNvSpPr>
          <p:nvPr>
            <p:ph type="body" idx="21"/>
          </p:nvPr>
        </p:nvSpPr>
        <p:spPr>
          <a:xfrm>
            <a:off x="-5313" y="10971763"/>
            <a:ext cx="22860929" cy="1326672"/>
          </a:xfrm>
          <a:prstGeom prst="rect">
            <a:avLst/>
          </a:prstGeom>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tIns="45719" rIns="45719" bIns="45719" anchor="t">
            <a:normAutofit/>
          </a:bodyPr>
          <a:lstStyle>
            <a:lvl1pPr algn="r"/>
          </a:lstStyle>
          <a:p>
            <a:pPr algn="ctr"/>
            <a:r>
              <a:rPr lang="en-US">
                <a:latin typeface="Arial"/>
                <a:cs typeface="Arial"/>
              </a:rPr>
              <a:t>	</a:t>
            </a:r>
            <a:r>
              <a:rPr lang="en-US" sz="4000">
                <a:latin typeface="Arial"/>
                <a:cs typeface="Arial"/>
              </a:rPr>
              <a:t>	Jae Hoon Lee, Timothy Rochester, Riker </a:t>
            </a:r>
            <a:r>
              <a:rPr lang="en-US" sz="4000" err="1">
                <a:latin typeface="Arial"/>
                <a:cs typeface="Arial"/>
              </a:rPr>
              <a:t>Santivong</a:t>
            </a:r>
            <a:r>
              <a:rPr lang="en-US" sz="4000">
                <a:latin typeface="Arial"/>
                <a:cs typeface="Arial"/>
              </a:rPr>
              <a:t>, Justin Licea, Wesam </a:t>
            </a:r>
            <a:r>
              <a:rPr lang="en-US" sz="4000" err="1">
                <a:latin typeface="Arial"/>
                <a:cs typeface="Arial"/>
              </a:rPr>
              <a:t>Farjo</a:t>
            </a:r>
            <a:r>
              <a:rPr lang="en-US">
                <a:latin typeface="Arial"/>
                <a:cs typeface="Arial"/>
              </a:rPr>
              <a:t> </a:t>
            </a:r>
            <a:endParaRPr lang="en-US"/>
          </a:p>
        </p:txBody>
      </p:sp>
      <p:sp>
        <p:nvSpPr>
          <p:cNvPr id="152" name="CIS 4560: Team 2"/>
          <p:cNvSpPr txBox="1">
            <a:spLocks noGrp="1"/>
          </p:cNvSpPr>
          <p:nvPr>
            <p:ph type="ctrTitle"/>
          </p:nvPr>
        </p:nvSpPr>
        <p:spPr>
          <a:xfrm>
            <a:off x="1206496" y="2041591"/>
            <a:ext cx="21971004" cy="4648201"/>
          </a:xfrm>
          <a:prstGeom prst="rect">
            <a:avLst/>
          </a:prstGeom>
        </p:spPr>
        <p:txBody>
          <a:bodyPr/>
          <a:lstStyle/>
          <a:p>
            <a:r>
              <a:rPr>
                <a:latin typeface="Arial"/>
                <a:cs typeface="Arial"/>
              </a:rPr>
              <a:t>CIS 4560</a:t>
            </a:r>
            <a:r>
              <a:rPr lang="en-US">
                <a:latin typeface="Arial"/>
                <a:cs typeface="Arial"/>
              </a:rPr>
              <a:t>: Team 5</a:t>
            </a:r>
            <a:br>
              <a:rPr lang="en-US">
                <a:latin typeface="Arial"/>
                <a:cs typeface="Arial"/>
              </a:rPr>
            </a:br>
            <a:endParaRPr sz="8800">
              <a:latin typeface="Arial"/>
              <a:cs typeface="Arial"/>
            </a:endParaRPr>
          </a:p>
        </p:txBody>
      </p:sp>
      <p:sp>
        <p:nvSpPr>
          <p:cNvPr id="153" name="Term Project Presentation"/>
          <p:cNvSpPr txBox="1">
            <a:spLocks noGrp="1"/>
          </p:cNvSpPr>
          <p:nvPr>
            <p:ph type="subTitle" sz="quarter" idx="1"/>
          </p:nvPr>
        </p:nvSpPr>
        <p:spPr>
          <a:xfrm>
            <a:off x="1387072" y="7377395"/>
            <a:ext cx="21971001" cy="1905001"/>
          </a:xfrm>
          <a:prstGeom prst="rect">
            <a:avLst/>
          </a:prstGeom>
        </p:spPr>
        <p:txBody>
          <a:bodyPr lIns="50800" tIns="50800" rIns="50800" bIns="50800" anchor="t">
            <a:normAutofit fontScale="85000" lnSpcReduction="20000"/>
          </a:bodyPr>
          <a:lstStyle/>
          <a:p>
            <a:r>
              <a:rPr lang="en-US" sz="6000">
                <a:latin typeface="Arial"/>
                <a:cs typeface="Arial"/>
              </a:rPr>
              <a:t>COVID-19 Case and Sentiment Analysis</a:t>
            </a:r>
          </a:p>
          <a:p>
            <a:endParaRPr lang="en-US" b="0">
              <a:latin typeface="Arial"/>
              <a:ea typeface="+mn-lt"/>
              <a:cs typeface="Arial"/>
            </a:endParaRPr>
          </a:p>
          <a:p>
            <a:r>
              <a:rPr lang="en-US" i="1">
                <a:latin typeface="Arial"/>
                <a:ea typeface="+mn-lt"/>
                <a:cs typeface="Arial"/>
              </a:rPr>
              <a:t>https://github.com/abcbbong/Covid19_case_vaccination_and_sentiment</a:t>
            </a:r>
            <a:endParaRPr lang="en-US" i="1">
              <a:latin typeface="Arial"/>
              <a:cs typeface="Arial"/>
            </a:endParaRPr>
          </a:p>
        </p:txBody>
      </p:sp>
      <p:pic>
        <p:nvPicPr>
          <p:cNvPr id="6" name="Image">
            <a:extLst>
              <a:ext uri="{FF2B5EF4-FFF2-40B4-BE49-F238E27FC236}">
                <a16:creationId xmlns:a16="http://schemas.microsoft.com/office/drawing/2014/main" id="{36F97508-0EF7-F644-BB31-7903B9AEBF2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a:extLst>
              <a:ext uri="{FF2B5EF4-FFF2-40B4-BE49-F238E27FC236}">
                <a16:creationId xmlns:a16="http://schemas.microsoft.com/office/drawing/2014/main" id="{495ADB51-34EB-D147-848A-A069EB1B712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9" y="401488"/>
            <a:ext cx="2435398" cy="2789188"/>
          </a:xfrm>
          <a:prstGeom prst="rect">
            <a:avLst/>
          </a:prstGeom>
          <a:ln w="12700">
            <a:miter lim="400000"/>
          </a:ln>
        </p:spPr>
      </p:pic>
      <p:sp>
        <p:nvSpPr>
          <p:cNvPr id="8" name="Check-ins per day.">
            <a:extLst>
              <a:ext uri="{FF2B5EF4-FFF2-40B4-BE49-F238E27FC236}">
                <a16:creationId xmlns:a16="http://schemas.microsoft.com/office/drawing/2014/main" id="{3AF6C105-56C4-D444-BFB9-20759BFC6F0D}"/>
              </a:ext>
            </a:extLst>
          </p:cNvPr>
          <p:cNvSpPr txBox="1">
            <a:spLocks noGrp="1"/>
          </p:cNvSpPr>
          <p:nvPr>
            <p:ph type="title"/>
          </p:nvPr>
        </p:nvSpPr>
        <p:spPr>
          <a:xfrm>
            <a:off x="1206500" y="1079500"/>
            <a:ext cx="21971000" cy="1433164"/>
          </a:xfrm>
          <a:prstGeom prst="rect">
            <a:avLst/>
          </a:prstGeom>
        </p:spPr>
        <p:txBody>
          <a:bodyPr vert="horz" lIns="50800" tIns="50800" rIns="50800" bIns="50800" rtlCol="0" anchor="t">
            <a:normAutofit/>
          </a:bodyPr>
          <a:lstStyle/>
          <a:p>
            <a:r>
              <a:rPr lang="en-US">
                <a:latin typeface="Arial"/>
                <a:cs typeface="Arial"/>
              </a:rPr>
              <a:t>COIVD-19 Twitter Sentiment Analysis</a:t>
            </a:r>
            <a:endParaRPr lang="en-US"/>
          </a:p>
        </p:txBody>
      </p:sp>
      <p:sp>
        <p:nvSpPr>
          <p:cNvPr id="9" name="Analysis #2 - Background">
            <a:extLst>
              <a:ext uri="{FF2B5EF4-FFF2-40B4-BE49-F238E27FC236}">
                <a16:creationId xmlns:a16="http://schemas.microsoft.com/office/drawing/2014/main" id="{0AE266C3-834E-0140-AC2C-3A705F0BEF7F}"/>
              </a:ext>
            </a:extLst>
          </p:cNvPr>
          <p:cNvSpPr txBox="1"/>
          <p:nvPr/>
        </p:nvSpPr>
        <p:spPr>
          <a:xfrm>
            <a:off x="1206501" y="2255896"/>
            <a:ext cx="21971002" cy="93478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20" tIns="45720" rIns="45720" bIns="45720" anchor="t">
            <a:normAutofit/>
          </a:bodyPr>
          <a:lstStyle>
            <a:lvl1pPr algn="l" defTabSz="825500">
              <a:defRPr sz="5500" b="1">
                <a:solidFill>
                  <a:srgbClr val="000000"/>
                </a:solidFill>
              </a:defRPr>
            </a:lvl1pPr>
          </a:lstStyle>
          <a:p>
            <a:r>
              <a:rPr>
                <a:latin typeface="Arial" panose="020B0604020202020204" pitchFamily="34" charset="0"/>
                <a:cs typeface="Arial" panose="020B0604020202020204" pitchFamily="34" charset="0"/>
              </a:rPr>
              <a:t>Analysis </a:t>
            </a:r>
            <a:r>
              <a:rPr lang="en-US">
                <a:latin typeface="Arial" panose="020B0604020202020204" pitchFamily="34" charset="0"/>
                <a:cs typeface="Arial" panose="020B0604020202020204" pitchFamily="34" charset="0"/>
              </a:rPr>
              <a:t>1 –</a:t>
            </a:r>
            <a:r>
              <a:rPr>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Conclusion</a:t>
            </a:r>
            <a:endParaRPr>
              <a:latin typeface="Arial" panose="020B0604020202020204" pitchFamily="34" charset="0"/>
              <a:cs typeface="Arial" panose="020B0604020202020204" pitchFamily="34" charset="0"/>
            </a:endParaRPr>
          </a:p>
        </p:txBody>
      </p:sp>
      <p:sp>
        <p:nvSpPr>
          <p:cNvPr id="10" name="KEY POINT - example: increasing for X years reaches peak…">
            <a:extLst>
              <a:ext uri="{FF2B5EF4-FFF2-40B4-BE49-F238E27FC236}">
                <a16:creationId xmlns:a16="http://schemas.microsoft.com/office/drawing/2014/main" id="{DC712B0C-9F1C-4144-88F8-5968711EC4DC}"/>
              </a:ext>
            </a:extLst>
          </p:cNvPr>
          <p:cNvSpPr txBox="1">
            <a:spLocks/>
          </p:cNvSpPr>
          <p:nvPr/>
        </p:nvSpPr>
        <p:spPr>
          <a:xfrm>
            <a:off x="1206501" y="3618919"/>
            <a:ext cx="18164948" cy="901758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t">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a:lnSpc>
                <a:spcPct val="100000"/>
              </a:lnSpc>
              <a:spcBef>
                <a:spcPts val="0"/>
              </a:spcBef>
              <a:buNone/>
            </a:pPr>
            <a:r>
              <a:rPr lang="en-US" sz="2800" b="1">
                <a:latin typeface="Arial"/>
                <a:cs typeface="Arial"/>
              </a:rPr>
              <a:t>Key Findings:</a:t>
            </a:r>
          </a:p>
          <a:p>
            <a:pPr marL="457200" indent="-457200">
              <a:lnSpc>
                <a:spcPct val="100000"/>
              </a:lnSpc>
              <a:spcBef>
                <a:spcPts val="0"/>
              </a:spcBef>
              <a:buFont typeface="Arial"/>
              <a:buChar char="•"/>
            </a:pPr>
            <a:endParaRPr lang="en-US" sz="2800" b="1">
              <a:latin typeface="Arial" panose="020B0604020202020204" pitchFamily="34" charset="0"/>
              <a:cs typeface="Arial" panose="020B0604020202020204" pitchFamily="34" charset="0"/>
            </a:endParaRPr>
          </a:p>
          <a:p>
            <a:pPr>
              <a:lnSpc>
                <a:spcPct val="100000"/>
              </a:lnSpc>
              <a:spcBef>
                <a:spcPts val="0"/>
              </a:spcBef>
            </a:pPr>
            <a:r>
              <a:rPr lang="en-US" sz="2800">
                <a:latin typeface="Arial"/>
                <a:cs typeface="Arial"/>
              </a:rPr>
              <a:t>Overall sentiment breakdown in the United States from 1/28/2020 – 1/1/2021 is: </a:t>
            </a:r>
          </a:p>
          <a:p>
            <a:pPr marL="609600" lvl="1" indent="0">
              <a:lnSpc>
                <a:spcPct val="100000"/>
              </a:lnSpc>
              <a:spcBef>
                <a:spcPts val="0"/>
              </a:spcBef>
              <a:buNone/>
            </a:pPr>
            <a:endParaRPr lang="en-US" sz="2800">
              <a:latin typeface="Arial"/>
              <a:cs typeface="Arial"/>
            </a:endParaRPr>
          </a:p>
          <a:p>
            <a:pPr lvl="1">
              <a:lnSpc>
                <a:spcPct val="100000"/>
              </a:lnSpc>
              <a:spcBef>
                <a:spcPts val="0"/>
              </a:spcBef>
              <a:buFont typeface="Wingdings" pitchFamily="2" charset="2"/>
              <a:buChar char="§"/>
            </a:pPr>
            <a:r>
              <a:rPr lang="en-US" sz="2800">
                <a:latin typeface="Arial"/>
                <a:cs typeface="Arial"/>
              </a:rPr>
              <a:t>54% Negative,</a:t>
            </a:r>
          </a:p>
          <a:p>
            <a:pPr lvl="1">
              <a:lnSpc>
                <a:spcPct val="100000"/>
              </a:lnSpc>
              <a:spcBef>
                <a:spcPts val="0"/>
              </a:spcBef>
              <a:buFont typeface="Wingdings" pitchFamily="2" charset="2"/>
              <a:buChar char="§"/>
            </a:pPr>
            <a:r>
              <a:rPr lang="en-US" sz="2800">
                <a:latin typeface="Arial"/>
                <a:cs typeface="Arial"/>
              </a:rPr>
              <a:t>6% Neutral</a:t>
            </a:r>
          </a:p>
          <a:p>
            <a:pPr lvl="1">
              <a:lnSpc>
                <a:spcPct val="100000"/>
              </a:lnSpc>
              <a:spcBef>
                <a:spcPts val="0"/>
              </a:spcBef>
              <a:buFont typeface="Wingdings" pitchFamily="2" charset="2"/>
              <a:buChar char="§"/>
            </a:pPr>
            <a:r>
              <a:rPr lang="en-US" sz="2800">
                <a:latin typeface="Arial"/>
                <a:cs typeface="Arial"/>
              </a:rPr>
              <a:t>25% Positive</a:t>
            </a:r>
          </a:p>
          <a:p>
            <a:pPr lvl="1">
              <a:lnSpc>
                <a:spcPct val="100000"/>
              </a:lnSpc>
              <a:spcBef>
                <a:spcPts val="0"/>
              </a:spcBef>
              <a:buFont typeface="Wingdings" pitchFamily="2" charset="2"/>
              <a:buChar char="§"/>
            </a:pPr>
            <a:r>
              <a:rPr lang="en-US" sz="2800">
                <a:latin typeface="Arial"/>
                <a:cs typeface="Arial"/>
              </a:rPr>
              <a:t>4% very negative</a:t>
            </a:r>
          </a:p>
          <a:p>
            <a:pPr lvl="1">
              <a:lnSpc>
                <a:spcPct val="100000"/>
              </a:lnSpc>
              <a:spcBef>
                <a:spcPts val="0"/>
              </a:spcBef>
              <a:buFont typeface="Wingdings" pitchFamily="2" charset="2"/>
              <a:buChar char="§"/>
            </a:pPr>
            <a:r>
              <a:rPr lang="en-US" sz="2800">
                <a:latin typeface="Arial"/>
                <a:cs typeface="Arial"/>
              </a:rPr>
              <a:t>1% very positive </a:t>
            </a:r>
          </a:p>
          <a:p>
            <a:pPr lvl="1">
              <a:lnSpc>
                <a:spcPct val="100000"/>
              </a:lnSpc>
              <a:spcBef>
                <a:spcPts val="0"/>
              </a:spcBef>
              <a:buFont typeface="Wingdings" pitchFamily="2" charset="2"/>
              <a:buChar char="§"/>
            </a:pPr>
            <a:endParaRPr lang="en-US" sz="2800">
              <a:latin typeface="Arial"/>
              <a:cs typeface="Arial"/>
            </a:endParaRPr>
          </a:p>
          <a:p>
            <a:pPr>
              <a:lnSpc>
                <a:spcPct val="100000"/>
              </a:lnSpc>
              <a:spcBef>
                <a:spcPts val="0"/>
              </a:spcBef>
            </a:pPr>
            <a:r>
              <a:rPr lang="en-US" sz="2800">
                <a:latin typeface="Arial"/>
                <a:cs typeface="Arial"/>
              </a:rPr>
              <a:t>Interestingly, we see improvement in each sentiment metric over that span of time. </a:t>
            </a:r>
          </a:p>
          <a:p>
            <a:pPr>
              <a:lnSpc>
                <a:spcPct val="150000"/>
              </a:lnSpc>
              <a:spcBef>
                <a:spcPts val="0"/>
              </a:spcBef>
              <a:buFont typeface="Arial" panose="020B0604020202020204" pitchFamily="34" charset="0"/>
              <a:buChar char="•"/>
            </a:pPr>
            <a:r>
              <a:rPr lang="en-US" sz="2800" err="1">
                <a:latin typeface="Arial"/>
                <a:cs typeface="Arial"/>
              </a:rPr>
              <a:t>Sentiment_category</a:t>
            </a:r>
            <a:r>
              <a:rPr lang="en-US" sz="2800">
                <a:latin typeface="Arial"/>
                <a:cs typeface="Arial"/>
              </a:rPr>
              <a:t>, </a:t>
            </a:r>
            <a:r>
              <a:rPr lang="en-US" sz="2800" err="1">
                <a:latin typeface="Arial"/>
                <a:cs typeface="Arial"/>
              </a:rPr>
              <a:t>cnt</a:t>
            </a:r>
            <a:r>
              <a:rPr lang="en-US" sz="2800">
                <a:latin typeface="Arial"/>
                <a:cs typeface="Arial"/>
              </a:rPr>
              <a:t>(count(</a:t>
            </a:r>
            <a:r>
              <a:rPr lang="en-US" sz="2800" err="1">
                <a:latin typeface="Arial"/>
                <a:cs typeface="Arial"/>
              </a:rPr>
              <a:t>sentiment_category</a:t>
            </a:r>
            <a:r>
              <a:rPr lang="en-US" sz="2800">
                <a:latin typeface="Arial"/>
                <a:cs typeface="Arial"/>
              </a:rPr>
              <a:t>))</a:t>
            </a:r>
          </a:p>
          <a:p>
            <a:pPr marL="0" indent="0">
              <a:lnSpc>
                <a:spcPct val="150000"/>
              </a:lnSpc>
              <a:spcBef>
                <a:spcPts val="0"/>
              </a:spcBef>
              <a:buNone/>
            </a:pPr>
            <a:endParaRPr lang="en-US" sz="2800">
              <a:latin typeface="Arial"/>
              <a:cs typeface="Arial"/>
            </a:endParaRPr>
          </a:p>
        </p:txBody>
      </p:sp>
      <p:pic>
        <p:nvPicPr>
          <p:cNvPr id="12" name="Picture 12" descr="Chart, pie chart&#10;&#10;Description automatically generated">
            <a:extLst>
              <a:ext uri="{FF2B5EF4-FFF2-40B4-BE49-F238E27FC236}">
                <a16:creationId xmlns:a16="http://schemas.microsoft.com/office/drawing/2014/main" id="{5016C92C-80E3-4A79-8CBD-799210EB5A46}"/>
              </a:ext>
            </a:extLst>
          </p:cNvPr>
          <p:cNvPicPr>
            <a:picLocks noChangeAspect="1"/>
          </p:cNvPicPr>
          <p:nvPr/>
        </p:nvPicPr>
        <p:blipFill>
          <a:blip r:embed="rId4"/>
          <a:stretch>
            <a:fillRect/>
          </a:stretch>
        </p:blipFill>
        <p:spPr>
          <a:xfrm>
            <a:off x="368834" y="9052306"/>
            <a:ext cx="7632700" cy="4585076"/>
          </a:xfrm>
          <a:prstGeom prst="rect">
            <a:avLst/>
          </a:prstGeom>
        </p:spPr>
      </p:pic>
      <p:pic>
        <p:nvPicPr>
          <p:cNvPr id="13" name="Picture 13" descr="Chart, pie chart&#10;&#10;Description automatically generated">
            <a:extLst>
              <a:ext uri="{FF2B5EF4-FFF2-40B4-BE49-F238E27FC236}">
                <a16:creationId xmlns:a16="http://schemas.microsoft.com/office/drawing/2014/main" id="{5582BA68-7618-4910-BF41-4330E8F76E36}"/>
              </a:ext>
            </a:extLst>
          </p:cNvPr>
          <p:cNvPicPr>
            <a:picLocks noChangeAspect="1"/>
          </p:cNvPicPr>
          <p:nvPr/>
        </p:nvPicPr>
        <p:blipFill>
          <a:blip r:embed="rId5"/>
          <a:stretch>
            <a:fillRect/>
          </a:stretch>
        </p:blipFill>
        <p:spPr>
          <a:xfrm>
            <a:off x="8375650" y="9052306"/>
            <a:ext cx="7632700" cy="4585076"/>
          </a:xfrm>
          <a:prstGeom prst="rect">
            <a:avLst/>
          </a:prstGeom>
        </p:spPr>
      </p:pic>
      <p:pic>
        <p:nvPicPr>
          <p:cNvPr id="14" name="Picture 14" descr="Chart, pie chart&#10;&#10;Description automatically generated">
            <a:extLst>
              <a:ext uri="{FF2B5EF4-FFF2-40B4-BE49-F238E27FC236}">
                <a16:creationId xmlns:a16="http://schemas.microsoft.com/office/drawing/2014/main" id="{1AE7DB70-3855-472F-8766-A7737080CC53}"/>
              </a:ext>
            </a:extLst>
          </p:cNvPr>
          <p:cNvPicPr>
            <a:picLocks noChangeAspect="1"/>
          </p:cNvPicPr>
          <p:nvPr/>
        </p:nvPicPr>
        <p:blipFill>
          <a:blip r:embed="rId6"/>
          <a:stretch>
            <a:fillRect/>
          </a:stretch>
        </p:blipFill>
        <p:spPr>
          <a:xfrm>
            <a:off x="16392766" y="9052306"/>
            <a:ext cx="7632700" cy="4585076"/>
          </a:xfrm>
          <a:prstGeom prst="rect">
            <a:avLst/>
          </a:prstGeom>
        </p:spPr>
      </p:pic>
    </p:spTree>
    <p:extLst>
      <p:ext uri="{BB962C8B-B14F-4D97-AF65-F5344CB8AC3E}">
        <p14:creationId xmlns:p14="http://schemas.microsoft.com/office/powerpoint/2010/main" val="426416167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INSERT INTRO INFO…"/>
          <p:cNvSpPr txBox="1">
            <a:spLocks noGrp="1"/>
          </p:cNvSpPr>
          <p:nvPr>
            <p:ph type="body" idx="1"/>
          </p:nvPr>
        </p:nvSpPr>
        <p:spPr>
          <a:xfrm>
            <a:off x="1206500" y="3868687"/>
            <a:ext cx="21971000" cy="5770445"/>
          </a:xfrm>
          <a:prstGeom prst="rect">
            <a:avLst/>
          </a:prstGeom>
        </p:spPr>
        <p:txBody>
          <a:bodyPr lIns="50800" tIns="50800" rIns="50800" bIns="50800" anchor="t">
            <a:normAutofit/>
          </a:bodyPr>
          <a:lstStyle/>
          <a:p>
            <a:pPr marL="0" indent="0">
              <a:lnSpc>
                <a:spcPct val="100000"/>
              </a:lnSpc>
              <a:spcBef>
                <a:spcPts val="0"/>
              </a:spcBef>
              <a:buNone/>
            </a:pPr>
            <a:endParaRPr lang="en-US" sz="3500" b="1">
              <a:latin typeface="Arial" panose="020B0604020202020204" pitchFamily="34" charset="0"/>
              <a:cs typeface="Arial" panose="020B0604020202020204" pitchFamily="34" charset="0"/>
            </a:endParaRPr>
          </a:p>
          <a:p>
            <a:pPr marL="0" indent="0">
              <a:lnSpc>
                <a:spcPct val="100000"/>
              </a:lnSpc>
              <a:spcBef>
                <a:spcPts val="0"/>
              </a:spcBef>
              <a:buNone/>
            </a:pPr>
            <a:r>
              <a:rPr lang="en-US" sz="3500" b="1">
                <a:latin typeface="Arial"/>
                <a:cs typeface="Arial"/>
              </a:rPr>
              <a:t>Goal: </a:t>
            </a:r>
            <a:endParaRPr lang="en-US">
              <a:latin typeface="Arial"/>
              <a:cs typeface="Arial"/>
            </a:endParaRPr>
          </a:p>
          <a:p>
            <a:pPr marL="457200" indent="-457200">
              <a:lnSpc>
                <a:spcPct val="100000"/>
              </a:lnSpc>
              <a:spcBef>
                <a:spcPts val="0"/>
              </a:spcBef>
              <a:buFont typeface="Arial"/>
              <a:buChar char="•"/>
            </a:pPr>
            <a:r>
              <a:rPr lang="en-US" sz="3500">
                <a:latin typeface="Arial"/>
                <a:cs typeface="Arial"/>
              </a:rPr>
              <a:t>Analyze the relationship between the vaccination rate per hundred people and new cases of COVID-19 between 4/14/2021 to 4/23/2021</a:t>
            </a:r>
            <a:endParaRPr lang="en-US" sz="3500" b="1">
              <a:latin typeface="Arial" panose="020B0604020202020204" pitchFamily="34" charset="0"/>
              <a:cs typeface="Arial" panose="020B0604020202020204" pitchFamily="34" charset="0"/>
            </a:endParaRPr>
          </a:p>
          <a:p>
            <a:pPr marL="0" indent="0">
              <a:lnSpc>
                <a:spcPct val="100000"/>
              </a:lnSpc>
              <a:spcBef>
                <a:spcPts val="0"/>
              </a:spcBef>
              <a:buNone/>
            </a:pPr>
            <a:endParaRPr lang="en-US" sz="3500" b="1">
              <a:latin typeface="Arial" panose="020B0604020202020204" pitchFamily="34" charset="0"/>
              <a:cs typeface="Arial" panose="020B0604020202020204" pitchFamily="34" charset="0"/>
            </a:endParaRPr>
          </a:p>
          <a:p>
            <a:pPr marL="0" indent="0">
              <a:lnSpc>
                <a:spcPct val="100000"/>
              </a:lnSpc>
              <a:spcBef>
                <a:spcPts val="0"/>
              </a:spcBef>
              <a:buNone/>
            </a:pPr>
            <a:r>
              <a:rPr lang="en-US" sz="3500" b="1">
                <a:latin typeface="Arial"/>
                <a:cs typeface="Arial"/>
              </a:rPr>
              <a:t>How:</a:t>
            </a:r>
          </a:p>
          <a:p>
            <a:pPr>
              <a:lnSpc>
                <a:spcPct val="100000"/>
              </a:lnSpc>
              <a:spcBef>
                <a:spcPts val="0"/>
              </a:spcBef>
            </a:pPr>
            <a:r>
              <a:rPr lang="en-US" sz="3500">
                <a:latin typeface="Arial"/>
                <a:cs typeface="Arial"/>
              </a:rPr>
              <a:t>Extract data from vaccination and COVID-19 cases dataset</a:t>
            </a:r>
          </a:p>
          <a:p>
            <a:pPr>
              <a:lnSpc>
                <a:spcPct val="100000"/>
              </a:lnSpc>
              <a:spcBef>
                <a:spcPts val="0"/>
              </a:spcBef>
            </a:pPr>
            <a:r>
              <a:rPr lang="en-US" sz="3500">
                <a:latin typeface="Arial"/>
                <a:cs typeface="Arial"/>
              </a:rPr>
              <a:t>Organize and clean data in excel</a:t>
            </a:r>
          </a:p>
          <a:p>
            <a:pPr>
              <a:lnSpc>
                <a:spcPct val="100000"/>
              </a:lnSpc>
              <a:spcBef>
                <a:spcPts val="0"/>
              </a:spcBef>
            </a:pPr>
            <a:r>
              <a:rPr lang="en-US" sz="3500">
                <a:latin typeface="Arial"/>
                <a:cs typeface="Arial"/>
              </a:rPr>
              <a:t>Use Tableau to visualize and analyze data</a:t>
            </a:r>
            <a:endParaRPr lang="en-US">
              <a:latin typeface="Arial"/>
              <a:cs typeface="Arial"/>
            </a:endParaRPr>
          </a:p>
          <a:p>
            <a:pPr marL="0" indent="0">
              <a:lnSpc>
                <a:spcPct val="100000"/>
              </a:lnSpc>
              <a:spcBef>
                <a:spcPts val="0"/>
              </a:spcBef>
              <a:buNone/>
            </a:pPr>
            <a:endParaRPr lang="en-US" sz="3500">
              <a:latin typeface="Arial" panose="020B0604020202020204" pitchFamily="34" charset="0"/>
              <a:cs typeface="Arial" panose="020B0604020202020204" pitchFamily="34" charset="0"/>
            </a:endParaRPr>
          </a:p>
          <a:p>
            <a:pPr lvl="1" indent="0">
              <a:lnSpc>
                <a:spcPct val="100000"/>
              </a:lnSpc>
              <a:spcBef>
                <a:spcPts val="0"/>
              </a:spcBef>
              <a:buNone/>
            </a:pPr>
            <a:endParaRPr lang="en-US" sz="3500" i="1">
              <a:latin typeface="Arial" panose="020B0604020202020204" pitchFamily="34" charset="0"/>
              <a:cs typeface="Arial" panose="020B0604020202020204" pitchFamily="34" charset="0"/>
            </a:endParaRPr>
          </a:p>
        </p:txBody>
      </p:sp>
      <p:pic>
        <p:nvPicPr>
          <p:cNvPr id="6" name="Image">
            <a:extLst>
              <a:ext uri="{FF2B5EF4-FFF2-40B4-BE49-F238E27FC236}">
                <a16:creationId xmlns:a16="http://schemas.microsoft.com/office/drawing/2014/main" id="{B72AAC94-A0B9-8044-BF9C-A9C12D1A4C4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9" name="Analysis #1 - Background">
            <a:extLst>
              <a:ext uri="{FF2B5EF4-FFF2-40B4-BE49-F238E27FC236}">
                <a16:creationId xmlns:a16="http://schemas.microsoft.com/office/drawing/2014/main" id="{28A2F882-6DB5-894B-A516-F9FBD0AFAA3E}"/>
              </a:ext>
            </a:extLst>
          </p:cNvPr>
          <p:cNvSpPr txBox="1"/>
          <p:nvPr/>
        </p:nvSpPr>
        <p:spPr>
          <a:xfrm>
            <a:off x="1206499" y="2255896"/>
            <a:ext cx="21971001" cy="93477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tIns="45720" rIns="45719" bIns="45720" anchor="t">
            <a:normAutofit/>
          </a:bodyPr>
          <a:lstStyle>
            <a:lvl1pPr algn="l" defTabSz="825500">
              <a:defRPr sz="5500" b="1">
                <a:solidFill>
                  <a:srgbClr val="000000"/>
                </a:solidFill>
              </a:defRPr>
            </a:lvl1pPr>
          </a:lstStyle>
          <a:p>
            <a:r>
              <a:rPr lang="en-US">
                <a:latin typeface="Arial" panose="020B0604020202020204" pitchFamily="34" charset="0"/>
                <a:cs typeface="Arial" panose="020B0604020202020204" pitchFamily="34" charset="0"/>
              </a:rPr>
              <a:t>Introduction</a:t>
            </a:r>
            <a:r>
              <a:rPr>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2</a:t>
            </a:r>
            <a:endParaRPr>
              <a:latin typeface="Arial" panose="020B0604020202020204" pitchFamily="34" charset="0"/>
              <a:cs typeface="Arial" panose="020B0604020202020204" pitchFamily="34" charset="0"/>
            </a:endParaRPr>
          </a:p>
        </p:txBody>
      </p:sp>
      <p:sp>
        <p:nvSpPr>
          <p:cNvPr id="11" name="Feature performance.">
            <a:extLst>
              <a:ext uri="{FF2B5EF4-FFF2-40B4-BE49-F238E27FC236}">
                <a16:creationId xmlns:a16="http://schemas.microsoft.com/office/drawing/2014/main" id="{28BB4D47-A5C7-B741-967F-9B5209060FE4}"/>
              </a:ext>
            </a:extLst>
          </p:cNvPr>
          <p:cNvSpPr txBox="1">
            <a:spLocks noGrp="1"/>
          </p:cNvSpPr>
          <p:nvPr>
            <p:ph type="title"/>
          </p:nvPr>
        </p:nvSpPr>
        <p:spPr>
          <a:xfrm>
            <a:off x="1206499" y="1079499"/>
            <a:ext cx="21971001" cy="1433164"/>
          </a:xfrm>
          <a:prstGeom prst="rect">
            <a:avLst/>
          </a:prstGeom>
        </p:spPr>
        <p:txBody>
          <a:bodyPr lIns="50800" tIns="50800" rIns="50800" bIns="50800" anchor="t">
            <a:normAutofit/>
          </a:bodyPr>
          <a:lstStyle/>
          <a:p>
            <a:r>
              <a:rPr lang="en-US">
                <a:latin typeface="Arial" panose="020B0604020202020204" pitchFamily="34" charset="0"/>
                <a:cs typeface="Arial" panose="020B0604020202020204" pitchFamily="34" charset="0"/>
              </a:rPr>
              <a:t>Vaccinations &amp; New Cases</a:t>
            </a:r>
          </a:p>
        </p:txBody>
      </p:sp>
      <p:pic>
        <p:nvPicPr>
          <p:cNvPr id="15" name="Picture 15" descr="Text&#10;&#10;Description automatically generated">
            <a:extLst>
              <a:ext uri="{FF2B5EF4-FFF2-40B4-BE49-F238E27FC236}">
                <a16:creationId xmlns:a16="http://schemas.microsoft.com/office/drawing/2014/main" id="{B92492A7-6975-4724-A00F-279AD109BFB8}"/>
              </a:ext>
            </a:extLst>
          </p:cNvPr>
          <p:cNvPicPr>
            <a:picLocks noChangeAspect="1"/>
          </p:cNvPicPr>
          <p:nvPr/>
        </p:nvPicPr>
        <p:blipFill>
          <a:blip r:embed="rId4"/>
          <a:stretch>
            <a:fillRect/>
          </a:stretch>
        </p:blipFill>
        <p:spPr>
          <a:xfrm>
            <a:off x="1206499" y="9140555"/>
            <a:ext cx="21065183" cy="3757502"/>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a:extLst>
              <a:ext uri="{FF2B5EF4-FFF2-40B4-BE49-F238E27FC236}">
                <a16:creationId xmlns:a16="http://schemas.microsoft.com/office/drawing/2014/main" id="{0970D68C-B248-5F46-89F3-9DF77EA530A6}"/>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16" name="Analysis #1 - Background">
            <a:extLst>
              <a:ext uri="{FF2B5EF4-FFF2-40B4-BE49-F238E27FC236}">
                <a16:creationId xmlns:a16="http://schemas.microsoft.com/office/drawing/2014/main" id="{0F68C210-1156-1542-8533-9410EB474F27}"/>
              </a:ext>
            </a:extLst>
          </p:cNvPr>
          <p:cNvSpPr txBox="1"/>
          <p:nvPr/>
        </p:nvSpPr>
        <p:spPr>
          <a:xfrm>
            <a:off x="1206499" y="2255896"/>
            <a:ext cx="21971001" cy="9347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20" rIns="45719" bIns="45720" anchor="t">
            <a:normAutofit/>
          </a:bodyPr>
          <a:lstStyle>
            <a:lvl1pPr algn="l" defTabSz="825500">
              <a:defRPr sz="5500" b="1">
                <a:solidFill>
                  <a:srgbClr val="000000"/>
                </a:solidFill>
              </a:defRPr>
            </a:lvl1pPr>
          </a:lstStyle>
          <a:p>
            <a:r>
              <a:rPr>
                <a:latin typeface="Arial"/>
                <a:cs typeface="Arial"/>
              </a:rPr>
              <a:t>Analysis </a:t>
            </a:r>
            <a:r>
              <a:rPr lang="en-US">
                <a:latin typeface="Arial"/>
                <a:cs typeface="Arial"/>
              </a:rPr>
              <a:t>2, 3, &amp; 4 – Output table, Covid19_case_sampl1</a:t>
            </a:r>
            <a:endParaRPr>
              <a:latin typeface="Arial" panose="020B0604020202020204" pitchFamily="34" charset="0"/>
              <a:cs typeface="Arial" panose="020B0604020202020204" pitchFamily="34" charset="0"/>
            </a:endParaRPr>
          </a:p>
        </p:txBody>
      </p:sp>
      <p:sp>
        <p:nvSpPr>
          <p:cNvPr id="8" name="Feature performance.">
            <a:extLst>
              <a:ext uri="{FF2B5EF4-FFF2-40B4-BE49-F238E27FC236}">
                <a16:creationId xmlns:a16="http://schemas.microsoft.com/office/drawing/2014/main" id="{6A762D79-1D43-D546-98E4-6175057FA2DC}"/>
              </a:ext>
            </a:extLst>
          </p:cNvPr>
          <p:cNvSpPr txBox="1">
            <a:spLocks noGrp="1"/>
          </p:cNvSpPr>
          <p:nvPr>
            <p:ph type="title"/>
          </p:nvPr>
        </p:nvSpPr>
        <p:spPr>
          <a:xfrm>
            <a:off x="1206499" y="1079499"/>
            <a:ext cx="21971001" cy="1433164"/>
          </a:xfrm>
          <a:prstGeom prst="rect">
            <a:avLst/>
          </a:prstGeom>
        </p:spPr>
        <p:txBody>
          <a:bodyPr/>
          <a:lstStyle/>
          <a:p>
            <a:r>
              <a:rPr lang="en-US">
                <a:latin typeface="Arial" panose="020B0604020202020204" pitchFamily="34" charset="0"/>
                <a:cs typeface="Arial" panose="020B0604020202020204" pitchFamily="34" charset="0"/>
              </a:rPr>
              <a:t>Vaccinations &amp; New Cases</a:t>
            </a:r>
            <a:endParaRPr>
              <a:latin typeface="Arial" panose="020B0604020202020204" pitchFamily="34" charset="0"/>
              <a:cs typeface="Arial" panose="020B0604020202020204" pitchFamily="34" charset="0"/>
            </a:endParaRPr>
          </a:p>
        </p:txBody>
      </p:sp>
      <p:graphicFrame>
        <p:nvGraphicFramePr>
          <p:cNvPr id="10" name="Table 9">
            <a:extLst>
              <a:ext uri="{FF2B5EF4-FFF2-40B4-BE49-F238E27FC236}">
                <a16:creationId xmlns:a16="http://schemas.microsoft.com/office/drawing/2014/main" id="{A2F4384A-8FC4-4FAF-A09A-D0B977A68708}"/>
              </a:ext>
            </a:extLst>
          </p:cNvPr>
          <p:cNvGraphicFramePr>
            <a:graphicFrameLocks noGrp="1"/>
          </p:cNvGraphicFramePr>
          <p:nvPr/>
        </p:nvGraphicFramePr>
        <p:xfrm>
          <a:off x="1206499" y="3689060"/>
          <a:ext cx="22337747" cy="6337884"/>
        </p:xfrm>
        <a:graphic>
          <a:graphicData uri="http://schemas.openxmlformats.org/drawingml/2006/table">
            <a:tbl>
              <a:tblPr>
                <a:tableStyleId>{5940675A-B579-460E-94D1-54222C63F5DA}</a:tableStyleId>
              </a:tblPr>
              <a:tblGrid>
                <a:gridCol w="1119374">
                  <a:extLst>
                    <a:ext uri="{9D8B030D-6E8A-4147-A177-3AD203B41FA5}">
                      <a16:colId xmlns:a16="http://schemas.microsoft.com/office/drawing/2014/main" val="4094173867"/>
                    </a:ext>
                  </a:extLst>
                </a:gridCol>
                <a:gridCol w="1592001">
                  <a:extLst>
                    <a:ext uri="{9D8B030D-6E8A-4147-A177-3AD203B41FA5}">
                      <a16:colId xmlns:a16="http://schemas.microsoft.com/office/drawing/2014/main" val="2189703197"/>
                    </a:ext>
                  </a:extLst>
                </a:gridCol>
                <a:gridCol w="1293500">
                  <a:extLst>
                    <a:ext uri="{9D8B030D-6E8A-4147-A177-3AD203B41FA5}">
                      <a16:colId xmlns:a16="http://schemas.microsoft.com/office/drawing/2014/main" val="2268234420"/>
                    </a:ext>
                  </a:extLst>
                </a:gridCol>
                <a:gridCol w="1392999">
                  <a:extLst>
                    <a:ext uri="{9D8B030D-6E8A-4147-A177-3AD203B41FA5}">
                      <a16:colId xmlns:a16="http://schemas.microsoft.com/office/drawing/2014/main" val="3654866327"/>
                    </a:ext>
                  </a:extLst>
                </a:gridCol>
                <a:gridCol w="1318375">
                  <a:extLst>
                    <a:ext uri="{9D8B030D-6E8A-4147-A177-3AD203B41FA5}">
                      <a16:colId xmlns:a16="http://schemas.microsoft.com/office/drawing/2014/main" val="1453833007"/>
                    </a:ext>
                  </a:extLst>
                </a:gridCol>
                <a:gridCol w="1517374">
                  <a:extLst>
                    <a:ext uri="{9D8B030D-6E8A-4147-A177-3AD203B41FA5}">
                      <a16:colId xmlns:a16="http://schemas.microsoft.com/office/drawing/2014/main" val="786399985"/>
                    </a:ext>
                  </a:extLst>
                </a:gridCol>
                <a:gridCol w="1467624">
                  <a:extLst>
                    <a:ext uri="{9D8B030D-6E8A-4147-A177-3AD203B41FA5}">
                      <a16:colId xmlns:a16="http://schemas.microsoft.com/office/drawing/2014/main" val="2924654014"/>
                    </a:ext>
                  </a:extLst>
                </a:gridCol>
                <a:gridCol w="2786001">
                  <a:extLst>
                    <a:ext uri="{9D8B030D-6E8A-4147-A177-3AD203B41FA5}">
                      <a16:colId xmlns:a16="http://schemas.microsoft.com/office/drawing/2014/main" val="4018957968"/>
                    </a:ext>
                  </a:extLst>
                </a:gridCol>
                <a:gridCol w="2711375">
                  <a:extLst>
                    <a:ext uri="{9D8B030D-6E8A-4147-A177-3AD203B41FA5}">
                      <a16:colId xmlns:a16="http://schemas.microsoft.com/office/drawing/2014/main" val="4068543767"/>
                    </a:ext>
                  </a:extLst>
                </a:gridCol>
                <a:gridCol w="2935249">
                  <a:extLst>
                    <a:ext uri="{9D8B030D-6E8A-4147-A177-3AD203B41FA5}">
                      <a16:colId xmlns:a16="http://schemas.microsoft.com/office/drawing/2014/main" val="676467562"/>
                    </a:ext>
                  </a:extLst>
                </a:gridCol>
                <a:gridCol w="2860625">
                  <a:extLst>
                    <a:ext uri="{9D8B030D-6E8A-4147-A177-3AD203B41FA5}">
                      <a16:colId xmlns:a16="http://schemas.microsoft.com/office/drawing/2014/main" val="636818874"/>
                    </a:ext>
                  </a:extLst>
                </a:gridCol>
                <a:gridCol w="1343250">
                  <a:extLst>
                    <a:ext uri="{9D8B030D-6E8A-4147-A177-3AD203B41FA5}">
                      <a16:colId xmlns:a16="http://schemas.microsoft.com/office/drawing/2014/main" val="2749630992"/>
                    </a:ext>
                  </a:extLst>
                </a:gridCol>
              </a:tblGrid>
              <a:tr h="528157">
                <a:tc>
                  <a:txBody>
                    <a:bodyPr/>
                    <a:lstStyle/>
                    <a:p>
                      <a:pPr algn="l" fontAlgn="b"/>
                      <a:r>
                        <a:rPr lang="en-US" sz="1800" b="1" u="none" strike="noStrike">
                          <a:effectLst/>
                          <a:latin typeface="Arial" panose="020B0604020202020204" pitchFamily="34" charset="0"/>
                          <a:cs typeface="Arial" panose="020B0604020202020204" pitchFamily="34" charset="0"/>
                        </a:rPr>
                        <a:t>iso_code</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location</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date</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total_cases</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new_cases</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total_deaths</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new_deaths</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total_cases_per_million</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new_cases_per_million</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total_deaths_per_million</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new_deaths_per_million</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population</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280310109"/>
                  </a:ext>
                </a:extLst>
              </a:tr>
              <a:tr h="528157">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4/13/2021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31345985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77878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563562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824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94700.1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235.279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1702.591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2.489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331002647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119050066"/>
                  </a:ext>
                </a:extLst>
              </a:tr>
              <a:tr h="528157">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4/14/2021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31421360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75375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564518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956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94927.82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227.717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1705.479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2.888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331002647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2871679389"/>
                  </a:ext>
                </a:extLst>
              </a:tr>
              <a:tr h="528157">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4/15/2021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31495649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74289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565405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887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95152.26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224.436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1708.159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2.68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331002647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941733208"/>
                  </a:ext>
                </a:extLst>
              </a:tr>
              <a:tr h="528157">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4/16/2021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31575640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79991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566266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861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95393.92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241.663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1710.76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2.601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331002647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652034057"/>
                  </a:ext>
                </a:extLst>
              </a:tr>
              <a:tr h="528157">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4/17/2021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31628013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52373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566946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680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95552.15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158.225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1712.814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2.054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331002647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745196875"/>
                  </a:ext>
                </a:extLst>
              </a:tr>
              <a:tr h="528157">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4/18/2021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31670031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42018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567259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95679.086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126.942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1713.76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0.946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331002647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1728788886"/>
                  </a:ext>
                </a:extLst>
              </a:tr>
              <a:tr h="528157">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4/19/2021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31737964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67933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567736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477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95884.32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205.234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1715.201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1.441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331002647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2301267401"/>
                  </a:ext>
                </a:extLst>
              </a:tr>
              <a:tr h="528157">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4/20/2021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31799237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61273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568560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824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96069.44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185.113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1717.69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2.489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331002647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307370589"/>
                  </a:ext>
                </a:extLst>
              </a:tr>
              <a:tr h="528157">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4/21/2021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31862094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62857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569402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842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96259.336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189.899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1720.234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2.544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331002647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367317256"/>
                  </a:ext>
                </a:extLst>
              </a:tr>
              <a:tr h="528157">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4/22/2021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31929351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67257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570345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943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96462.52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203.192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1723.083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2.849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331002647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154719463"/>
                  </a:ext>
                </a:extLst>
              </a:tr>
              <a:tr h="528157">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4/23/2021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31991750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62399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571197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852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96651.04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188.515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1725.657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2.574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331002647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872335724"/>
                  </a:ext>
                </a:extLst>
              </a:tr>
            </a:tbl>
          </a:graphicData>
        </a:graphic>
      </p:graphicFrame>
      <p:sp>
        <p:nvSpPr>
          <p:cNvPr id="2" name="TextBox 1">
            <a:extLst>
              <a:ext uri="{FF2B5EF4-FFF2-40B4-BE49-F238E27FC236}">
                <a16:creationId xmlns:a16="http://schemas.microsoft.com/office/drawing/2014/main" id="{13EB0C29-DF2C-4F8A-8459-3BA04E4F7014}"/>
              </a:ext>
            </a:extLst>
          </p:cNvPr>
          <p:cNvSpPr txBox="1"/>
          <p:nvPr/>
        </p:nvSpPr>
        <p:spPr>
          <a:xfrm>
            <a:off x="1210026" y="10496727"/>
            <a:ext cx="10125075"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algn="l"/>
            <a:r>
              <a:rPr lang="en-US" sz="3600" b="1">
                <a:latin typeface="Arial"/>
                <a:cs typeface="Arial"/>
              </a:rPr>
              <a:t>Output file detail and performance:</a:t>
            </a:r>
            <a:r>
              <a:rPr lang="en-US" sz="3600">
                <a:latin typeface="Arial"/>
                <a:cs typeface="Arial"/>
              </a:rPr>
              <a:t>​</a:t>
            </a:r>
            <a:endParaRPr lang="en-US"/>
          </a:p>
          <a:p>
            <a:pPr algn="l"/>
            <a:r>
              <a:rPr lang="en-US" sz="3600">
                <a:latin typeface="Arial"/>
                <a:cs typeface="Arial"/>
              </a:rPr>
              <a:t>​Total Rows: 833,868</a:t>
            </a:r>
          </a:p>
          <a:p>
            <a:pPr algn="l">
              <a:buChar char="•"/>
            </a:pPr>
            <a:r>
              <a:rPr lang="en-US" sz="3600">
                <a:latin typeface="Arial"/>
                <a:cs typeface="Arial"/>
              </a:rPr>
              <a:t>File Size: 5,926 KB</a:t>
            </a:r>
          </a:p>
          <a:p>
            <a:pPr algn="l">
              <a:buChar char="•"/>
            </a:pPr>
            <a:r>
              <a:rPr lang="en-US" sz="3600">
                <a:latin typeface="Arial"/>
                <a:cs typeface="Arial"/>
              </a:rPr>
              <a:t>Computation Time: 16.45 seconds </a:t>
            </a:r>
            <a:endParaRPr lang="en-US" sz="3600">
              <a:solidFill>
                <a:srgbClr val="5E5E5E"/>
              </a:solidFill>
              <a:latin typeface="Arial"/>
              <a:cs typeface="Arial"/>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a:extLst>
              <a:ext uri="{FF2B5EF4-FFF2-40B4-BE49-F238E27FC236}">
                <a16:creationId xmlns:a16="http://schemas.microsoft.com/office/drawing/2014/main" id="{0970D68C-B248-5F46-89F3-9DF77EA530A6}"/>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16" name="Analysis #1 - Background">
            <a:extLst>
              <a:ext uri="{FF2B5EF4-FFF2-40B4-BE49-F238E27FC236}">
                <a16:creationId xmlns:a16="http://schemas.microsoft.com/office/drawing/2014/main" id="{0F68C210-1156-1542-8533-9410EB474F27}"/>
              </a:ext>
            </a:extLst>
          </p:cNvPr>
          <p:cNvSpPr txBox="1"/>
          <p:nvPr/>
        </p:nvSpPr>
        <p:spPr>
          <a:xfrm>
            <a:off x="1206499" y="2255896"/>
            <a:ext cx="21971001" cy="93477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tIns="45720" rIns="45719" bIns="45720" anchor="t">
            <a:normAutofit/>
          </a:bodyPr>
          <a:lstStyle>
            <a:lvl1pPr algn="l" defTabSz="825500">
              <a:defRPr sz="5500" b="1">
                <a:solidFill>
                  <a:srgbClr val="000000"/>
                </a:solidFill>
              </a:defRPr>
            </a:lvl1pPr>
          </a:lstStyle>
          <a:p>
            <a:r>
              <a:rPr>
                <a:latin typeface="Arial"/>
                <a:cs typeface="Arial"/>
              </a:rPr>
              <a:t>Analysis </a:t>
            </a:r>
            <a:r>
              <a:rPr lang="en-US">
                <a:latin typeface="Arial"/>
                <a:cs typeface="Arial"/>
              </a:rPr>
              <a:t>2, 3, &amp; 4 – Output table, world_vac_sample1</a:t>
            </a:r>
            <a:endParaRPr>
              <a:latin typeface="Arial"/>
              <a:cs typeface="Arial"/>
            </a:endParaRPr>
          </a:p>
        </p:txBody>
      </p:sp>
      <p:sp>
        <p:nvSpPr>
          <p:cNvPr id="8" name="Feature performance.">
            <a:extLst>
              <a:ext uri="{FF2B5EF4-FFF2-40B4-BE49-F238E27FC236}">
                <a16:creationId xmlns:a16="http://schemas.microsoft.com/office/drawing/2014/main" id="{6A762D79-1D43-D546-98E4-6175057FA2DC}"/>
              </a:ext>
            </a:extLst>
          </p:cNvPr>
          <p:cNvSpPr txBox="1">
            <a:spLocks noGrp="1"/>
          </p:cNvSpPr>
          <p:nvPr>
            <p:ph type="title"/>
          </p:nvPr>
        </p:nvSpPr>
        <p:spPr>
          <a:xfrm>
            <a:off x="1206499" y="1079499"/>
            <a:ext cx="21971001" cy="1433164"/>
          </a:xfrm>
          <a:prstGeom prst="rect">
            <a:avLst/>
          </a:prstGeom>
        </p:spPr>
        <p:txBody>
          <a:bodyPr/>
          <a:lstStyle/>
          <a:p>
            <a:r>
              <a:rPr lang="en-US">
                <a:latin typeface="Arial" panose="020B0604020202020204" pitchFamily="34" charset="0"/>
                <a:cs typeface="Arial" panose="020B0604020202020204" pitchFamily="34" charset="0"/>
              </a:rPr>
              <a:t>Vaccinations &amp; New Cases</a:t>
            </a:r>
            <a:endParaRPr>
              <a:latin typeface="Arial" panose="020B0604020202020204" pitchFamily="34" charset="0"/>
              <a:cs typeface="Arial" panose="020B0604020202020204" pitchFamily="34" charset="0"/>
            </a:endParaRPr>
          </a:p>
        </p:txBody>
      </p:sp>
      <p:graphicFrame>
        <p:nvGraphicFramePr>
          <p:cNvPr id="2" name="Table 1">
            <a:extLst>
              <a:ext uri="{FF2B5EF4-FFF2-40B4-BE49-F238E27FC236}">
                <a16:creationId xmlns:a16="http://schemas.microsoft.com/office/drawing/2014/main" id="{EF53A485-8C7B-49D1-93BC-85EBBEB93C74}"/>
              </a:ext>
            </a:extLst>
          </p:cNvPr>
          <p:cNvGraphicFramePr>
            <a:graphicFrameLocks noGrp="1"/>
          </p:cNvGraphicFramePr>
          <p:nvPr/>
        </p:nvGraphicFramePr>
        <p:xfrm>
          <a:off x="1066800" y="3257550"/>
          <a:ext cx="22205727" cy="7411056"/>
        </p:xfrm>
        <a:graphic>
          <a:graphicData uri="http://schemas.openxmlformats.org/drawingml/2006/table">
            <a:tbl>
              <a:tblPr>
                <a:tableStyleId>{5940675A-B579-460E-94D1-54222C63F5DA}</a:tableStyleId>
              </a:tblPr>
              <a:tblGrid>
                <a:gridCol w="1533678">
                  <a:extLst>
                    <a:ext uri="{9D8B030D-6E8A-4147-A177-3AD203B41FA5}">
                      <a16:colId xmlns:a16="http://schemas.microsoft.com/office/drawing/2014/main" val="1705161753"/>
                    </a:ext>
                  </a:extLst>
                </a:gridCol>
                <a:gridCol w="1076669">
                  <a:extLst>
                    <a:ext uri="{9D8B030D-6E8A-4147-A177-3AD203B41FA5}">
                      <a16:colId xmlns:a16="http://schemas.microsoft.com/office/drawing/2014/main" val="3347076653"/>
                    </a:ext>
                  </a:extLst>
                </a:gridCol>
                <a:gridCol w="1244150">
                  <a:extLst>
                    <a:ext uri="{9D8B030D-6E8A-4147-A177-3AD203B41FA5}">
                      <a16:colId xmlns:a16="http://schemas.microsoft.com/office/drawing/2014/main" val="1052027525"/>
                    </a:ext>
                  </a:extLst>
                </a:gridCol>
                <a:gridCol w="2081561">
                  <a:extLst>
                    <a:ext uri="{9D8B030D-6E8A-4147-A177-3AD203B41FA5}">
                      <a16:colId xmlns:a16="http://schemas.microsoft.com/office/drawing/2014/main" val="2593461260"/>
                    </a:ext>
                  </a:extLst>
                </a:gridCol>
                <a:gridCol w="2129413">
                  <a:extLst>
                    <a:ext uri="{9D8B030D-6E8A-4147-A177-3AD203B41FA5}">
                      <a16:colId xmlns:a16="http://schemas.microsoft.com/office/drawing/2014/main" val="1313678468"/>
                    </a:ext>
                  </a:extLst>
                </a:gridCol>
                <a:gridCol w="2703635">
                  <a:extLst>
                    <a:ext uri="{9D8B030D-6E8A-4147-A177-3AD203B41FA5}">
                      <a16:colId xmlns:a16="http://schemas.microsoft.com/office/drawing/2014/main" val="1248305808"/>
                    </a:ext>
                  </a:extLst>
                </a:gridCol>
                <a:gridCol w="3588898">
                  <a:extLst>
                    <a:ext uri="{9D8B030D-6E8A-4147-A177-3AD203B41FA5}">
                      <a16:colId xmlns:a16="http://schemas.microsoft.com/office/drawing/2014/main" val="2645294219"/>
                    </a:ext>
                  </a:extLst>
                </a:gridCol>
                <a:gridCol w="3636750">
                  <a:extLst>
                    <a:ext uri="{9D8B030D-6E8A-4147-A177-3AD203B41FA5}">
                      <a16:colId xmlns:a16="http://schemas.microsoft.com/office/drawing/2014/main" val="2211126413"/>
                    </a:ext>
                  </a:extLst>
                </a:gridCol>
                <a:gridCol w="4210973">
                  <a:extLst>
                    <a:ext uri="{9D8B030D-6E8A-4147-A177-3AD203B41FA5}">
                      <a16:colId xmlns:a16="http://schemas.microsoft.com/office/drawing/2014/main" val="296432772"/>
                    </a:ext>
                  </a:extLst>
                </a:gridCol>
              </a:tblGrid>
              <a:tr h="463191">
                <a:tc>
                  <a:txBody>
                    <a:bodyPr/>
                    <a:lstStyle/>
                    <a:p>
                      <a:pPr algn="l" fontAlgn="b"/>
                      <a:r>
                        <a:rPr lang="en-US" sz="1800" b="1" u="none" strike="noStrike">
                          <a:effectLst/>
                          <a:latin typeface="Arial" panose="020B0604020202020204" pitchFamily="34" charset="0"/>
                          <a:cs typeface="Arial" panose="020B0604020202020204" pitchFamily="34" charset="0"/>
                        </a:rPr>
                        <a:t>location</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iso_code</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date</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total_vaccinations</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people_vaccinated</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err="1">
                          <a:effectLst/>
                          <a:latin typeface="Arial" panose="020B0604020202020204" pitchFamily="34" charset="0"/>
                          <a:cs typeface="Arial" panose="020B0604020202020204" pitchFamily="34" charset="0"/>
                        </a:rPr>
                        <a:t>people_fully_vaccinated</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a:effectLst/>
                          <a:latin typeface="Arial" panose="020B0604020202020204" pitchFamily="34" charset="0"/>
                          <a:cs typeface="Arial" panose="020B0604020202020204" pitchFamily="34" charset="0"/>
                        </a:rPr>
                        <a:t>total_vaccinations_per_hundred</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err="1">
                          <a:effectLst/>
                          <a:latin typeface="Arial" panose="020B0604020202020204" pitchFamily="34" charset="0"/>
                          <a:cs typeface="Arial" panose="020B0604020202020204" pitchFamily="34" charset="0"/>
                        </a:rPr>
                        <a:t>people_vaccinated_per_hundred</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b="1" u="none" strike="noStrike" err="1">
                          <a:effectLst/>
                          <a:latin typeface="Arial" panose="020B0604020202020204" pitchFamily="34" charset="0"/>
                          <a:cs typeface="Arial" panose="020B0604020202020204" pitchFamily="34" charset="0"/>
                        </a:rPr>
                        <a:t>people_fully_vaccinated_per_hundred</a:t>
                      </a:r>
                      <a:endParaRPr lang="en-US" sz="1800" b="1"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2890047612"/>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4/13/2021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192282781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122295530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75322283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57.49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36.57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22.52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25544120"/>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4/14/2021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194791836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123917385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76681252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58.24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37.05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22.93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895644089"/>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4/15/2021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198317040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125822868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78498290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59.3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37.62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23.47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2815912769"/>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4/16/2021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202282923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127743096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80609818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60.48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38.2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24.1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1392506246"/>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4/17/2021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205871913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129494179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82471151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61.56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38.72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24.66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790140251"/>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4/18/2021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209406814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131247546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84263408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62.61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39.24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25.2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2843287436"/>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4/19/2021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211581309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132321628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85365180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63.26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39.56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25.52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231419574"/>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04-02-21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157606463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101804762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57984785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47.13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30.44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17.34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3375175913"/>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4/20/2021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213388238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133266995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86223506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63.8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39.85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25.78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1136685076"/>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4/21/2021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215951909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134445595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87592646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64.57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40.2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26.19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1181369057"/>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4/22/2021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218947643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135791031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89245776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65.47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40.6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26.68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1007649869"/>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4/23/2021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222322230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137234889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91175995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66.48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41.03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27.26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2038269889"/>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4/24/2021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225640460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138644724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93078040</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67.47</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41.46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27.83</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975687511"/>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04-03-21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161688422</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104213478</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59858146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48.35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31.16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17.9</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425570037"/>
                  </a:ext>
                </a:extLst>
              </a:tr>
              <a:tr h="463191">
                <a:tc>
                  <a:txBody>
                    <a:bodyPr/>
                    <a:lstStyle/>
                    <a:p>
                      <a:pPr algn="l" fontAlgn="b"/>
                      <a:r>
                        <a:rPr lang="en-US" sz="1800" u="none" strike="noStrike">
                          <a:effectLst/>
                          <a:latin typeface="Arial" panose="020B0604020202020204" pitchFamily="34" charset="0"/>
                          <a:cs typeface="Arial" panose="020B0604020202020204" pitchFamily="34" charset="0"/>
                        </a:rPr>
                        <a:t>United States</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l" fontAlgn="b"/>
                      <a:r>
                        <a:rPr lang="en-US" sz="1800" u="none" strike="noStrike">
                          <a:effectLst/>
                          <a:latin typeface="Arial" panose="020B0604020202020204" pitchFamily="34" charset="0"/>
                          <a:cs typeface="Arial" panose="020B0604020202020204" pitchFamily="34" charset="0"/>
                        </a:rPr>
                        <a:t>USA</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04-04-21</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165053746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106214924</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61416536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49.35</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31.76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tc>
                  <a:txBody>
                    <a:bodyPr/>
                    <a:lstStyle/>
                    <a:p>
                      <a:pPr algn="r" fontAlgn="b"/>
                      <a:r>
                        <a:rPr lang="en-US" sz="1800" u="none" strike="noStrike">
                          <a:effectLst/>
                          <a:latin typeface="Arial" panose="020B0604020202020204" pitchFamily="34" charset="0"/>
                          <a:cs typeface="Arial" panose="020B0604020202020204" pitchFamily="34" charset="0"/>
                        </a:rPr>
                        <a:t>18.36</a:t>
                      </a:r>
                      <a:endParaRPr lang="en-US" sz="1800" b="0" i="0" u="none" strike="noStrike">
                        <a:solidFill>
                          <a:srgbClr val="000000"/>
                        </a:solidFill>
                        <a:effectLst/>
                        <a:latin typeface="Arial" panose="020B0604020202020204" pitchFamily="34" charset="0"/>
                        <a:cs typeface="Arial" panose="020B0604020202020204" pitchFamily="34" charset="0"/>
                      </a:endParaRPr>
                    </a:p>
                  </a:txBody>
                  <a:tcPr marL="7620" marR="7620" marT="7620" marB="0" anchor="b"/>
                </a:tc>
                <a:extLst>
                  <a:ext uri="{0D108BD9-81ED-4DB2-BD59-A6C34878D82A}">
                    <a16:rowId xmlns:a16="http://schemas.microsoft.com/office/drawing/2014/main" val="733306328"/>
                  </a:ext>
                </a:extLst>
              </a:tr>
            </a:tbl>
          </a:graphicData>
        </a:graphic>
      </p:graphicFrame>
      <p:sp>
        <p:nvSpPr>
          <p:cNvPr id="3" name="TextBox 2">
            <a:extLst>
              <a:ext uri="{FF2B5EF4-FFF2-40B4-BE49-F238E27FC236}">
                <a16:creationId xmlns:a16="http://schemas.microsoft.com/office/drawing/2014/main" id="{7224CBE2-0ED7-4C51-B6F6-868FE7AAABFC}"/>
              </a:ext>
            </a:extLst>
          </p:cNvPr>
          <p:cNvSpPr txBox="1"/>
          <p:nvPr/>
        </p:nvSpPr>
        <p:spPr>
          <a:xfrm>
            <a:off x="1210026" y="10939180"/>
            <a:ext cx="10125075"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algn="l"/>
            <a:r>
              <a:rPr lang="en-US" sz="3600" b="1">
                <a:latin typeface="Arial"/>
                <a:cs typeface="Arial"/>
              </a:rPr>
              <a:t>Output file detail and performance:</a:t>
            </a:r>
            <a:r>
              <a:rPr lang="en-US" sz="3600">
                <a:latin typeface="Arial"/>
                <a:cs typeface="Arial"/>
              </a:rPr>
              <a:t>​</a:t>
            </a:r>
            <a:endParaRPr lang="en-US" sz="3600"/>
          </a:p>
          <a:p>
            <a:pPr algn="l"/>
            <a:r>
              <a:rPr lang="en-US" sz="3600">
                <a:latin typeface="Arial"/>
                <a:cs typeface="Arial"/>
              </a:rPr>
              <a:t>​Total Rows: 14,582</a:t>
            </a:r>
          </a:p>
          <a:p>
            <a:pPr algn="l">
              <a:buChar char="•"/>
            </a:pPr>
            <a:r>
              <a:rPr lang="en-US" sz="3600">
                <a:latin typeface="Arial"/>
                <a:cs typeface="Arial"/>
              </a:rPr>
              <a:t>File Size: 692 kb</a:t>
            </a:r>
          </a:p>
          <a:p>
            <a:pPr algn="l">
              <a:buChar char="•"/>
            </a:pPr>
            <a:r>
              <a:rPr lang="en-US" sz="3600">
                <a:latin typeface="Arial"/>
                <a:cs typeface="Arial"/>
              </a:rPr>
              <a:t>Computation Time: 12.627 seconds </a:t>
            </a:r>
            <a:endParaRPr lang="en-US" sz="3600">
              <a:solidFill>
                <a:srgbClr val="5E5E5E"/>
              </a:solidFill>
              <a:latin typeface="Arial"/>
              <a:cs typeface="Arial"/>
            </a:endParaRPr>
          </a:p>
        </p:txBody>
      </p:sp>
    </p:spTree>
    <p:extLst>
      <p:ext uri="{BB962C8B-B14F-4D97-AF65-F5344CB8AC3E}">
        <p14:creationId xmlns:p14="http://schemas.microsoft.com/office/powerpoint/2010/main" val="108706773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1487A-3C4C-4A55-9132-33598F944755}"/>
              </a:ext>
            </a:extLst>
          </p:cNvPr>
          <p:cNvSpPr>
            <a:spLocks noGrp="1"/>
          </p:cNvSpPr>
          <p:nvPr>
            <p:ph type="title"/>
          </p:nvPr>
        </p:nvSpPr>
        <p:spPr/>
        <p:txBody>
          <a:bodyPr lIns="50800" tIns="50800" rIns="50800" bIns="50800" anchor="t">
            <a:normAutofit/>
          </a:bodyPr>
          <a:lstStyle/>
          <a:p>
            <a:r>
              <a:rPr lang="en-US">
                <a:latin typeface="Arial" panose="020B0604020202020204" pitchFamily="34" charset="0"/>
                <a:cs typeface="Arial" panose="020B0604020202020204" pitchFamily="34" charset="0"/>
              </a:rPr>
              <a:t>ADD Tableau relationship </a:t>
            </a:r>
          </a:p>
        </p:txBody>
      </p:sp>
      <p:sp>
        <p:nvSpPr>
          <p:cNvPr id="3" name="Text Placeholder 2">
            <a:extLst>
              <a:ext uri="{FF2B5EF4-FFF2-40B4-BE49-F238E27FC236}">
                <a16:creationId xmlns:a16="http://schemas.microsoft.com/office/drawing/2014/main" id="{EE95D2C4-44DF-4225-92FB-669BCC1B3A35}"/>
              </a:ext>
            </a:extLst>
          </p:cNvPr>
          <p:cNvSpPr>
            <a:spLocks noGrp="1"/>
          </p:cNvSpPr>
          <p:nvPr>
            <p:ph type="body" sz="quarter" idx="21"/>
          </p:nvPr>
        </p:nvSpPr>
        <p:spPr/>
        <p:txBody>
          <a:bodyPr/>
          <a:lstStyle/>
          <a:p>
            <a:r>
              <a:rPr lang="en-US">
                <a:latin typeface="Arial"/>
                <a:cs typeface="Arial"/>
              </a:rPr>
              <a:t>Analysis 2, 3, &amp; 4 – Output table, Covid19_case_sampl1</a:t>
            </a:r>
            <a:endParaRPr lang="en-US">
              <a:latin typeface="Arial" panose="020B0604020202020204" pitchFamily="34" charset="0"/>
              <a:cs typeface="Arial" panose="020B0604020202020204" pitchFamily="34" charset="0"/>
            </a:endParaRPr>
          </a:p>
        </p:txBody>
      </p:sp>
      <p:pic>
        <p:nvPicPr>
          <p:cNvPr id="4" name="Picture 5" descr="Graphical user interface, text, application&#10;&#10;Description automatically generated">
            <a:extLst>
              <a:ext uri="{FF2B5EF4-FFF2-40B4-BE49-F238E27FC236}">
                <a16:creationId xmlns:a16="http://schemas.microsoft.com/office/drawing/2014/main" id="{C50AF06D-AF65-4048-9720-DD476286DE4B}"/>
              </a:ext>
            </a:extLst>
          </p:cNvPr>
          <p:cNvPicPr>
            <a:picLocks noChangeAspect="1"/>
          </p:cNvPicPr>
          <p:nvPr/>
        </p:nvPicPr>
        <p:blipFill>
          <a:blip r:embed="rId2"/>
          <a:stretch>
            <a:fillRect/>
          </a:stretch>
        </p:blipFill>
        <p:spPr>
          <a:xfrm>
            <a:off x="1148318" y="3577256"/>
            <a:ext cx="15711760" cy="9171202"/>
          </a:xfrm>
          <a:prstGeom prst="rect">
            <a:avLst/>
          </a:prstGeom>
        </p:spPr>
      </p:pic>
      <p:sp>
        <p:nvSpPr>
          <p:cNvPr id="10" name="TextBox 9">
            <a:extLst>
              <a:ext uri="{FF2B5EF4-FFF2-40B4-BE49-F238E27FC236}">
                <a16:creationId xmlns:a16="http://schemas.microsoft.com/office/drawing/2014/main" id="{2756DF08-BB76-438F-A04A-C26D956156C4}"/>
              </a:ext>
            </a:extLst>
          </p:cNvPr>
          <p:cNvSpPr txBox="1"/>
          <p:nvPr/>
        </p:nvSpPr>
        <p:spPr>
          <a:xfrm>
            <a:off x="17438946" y="3807911"/>
            <a:ext cx="5600700" cy="64427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algn="l"/>
            <a:r>
              <a:rPr lang="en-US" sz="3200">
                <a:latin typeface="Arial"/>
                <a:cs typeface="Arial"/>
              </a:rPr>
              <a:t>In order to visualize the data from the covid19_case_sample1.csv and world_vac_sample1.csv, our team used Tableau’s relationship function in order to link the two datasets together.</a:t>
            </a:r>
          </a:p>
          <a:p>
            <a:pPr algn="l"/>
            <a:endParaRPr lang="en-US" sz="3200">
              <a:latin typeface="Arial" panose="020B0604020202020204" pitchFamily="34" charset="0"/>
              <a:cs typeface="Arial" panose="020B0604020202020204" pitchFamily="34" charset="0"/>
            </a:endParaRPr>
          </a:p>
          <a:p>
            <a:pPr algn="l"/>
            <a:r>
              <a:rPr lang="en-US" sz="3200">
                <a:latin typeface="Arial"/>
                <a:cs typeface="Arial"/>
              </a:rPr>
              <a:t>We connected Location and Date of both datasets with each other.</a:t>
            </a:r>
          </a:p>
          <a:p>
            <a:pPr algn="l"/>
            <a:r>
              <a:rPr lang="en-US" sz="2800">
                <a:latin typeface="Arial"/>
                <a:cs typeface="Arial"/>
              </a:rPr>
              <a:t>  </a:t>
            </a:r>
            <a:endParaRPr lang="en-US"/>
          </a:p>
        </p:txBody>
      </p:sp>
    </p:spTree>
    <p:extLst>
      <p:ext uri="{BB962C8B-B14F-4D97-AF65-F5344CB8AC3E}">
        <p14:creationId xmlns:p14="http://schemas.microsoft.com/office/powerpoint/2010/main" val="305666916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a:extLst>
              <a:ext uri="{FF2B5EF4-FFF2-40B4-BE49-F238E27FC236}">
                <a16:creationId xmlns:a16="http://schemas.microsoft.com/office/drawing/2014/main" id="{D8693945-B52F-4B41-B8C9-D361C4C964A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7" name="Analysis #1 - Background">
            <a:extLst>
              <a:ext uri="{FF2B5EF4-FFF2-40B4-BE49-F238E27FC236}">
                <a16:creationId xmlns:a16="http://schemas.microsoft.com/office/drawing/2014/main" id="{DCF44089-6C4B-C749-91CA-3B425B40474C}"/>
              </a:ext>
            </a:extLst>
          </p:cNvPr>
          <p:cNvSpPr txBox="1"/>
          <p:nvPr/>
        </p:nvSpPr>
        <p:spPr>
          <a:xfrm>
            <a:off x="1206499" y="2255896"/>
            <a:ext cx="21971001" cy="93477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ormAutofit/>
          </a:bodyPr>
          <a:lstStyle>
            <a:lvl1pPr algn="l" defTabSz="825500">
              <a:defRPr sz="5500" b="1">
                <a:solidFill>
                  <a:srgbClr val="000000"/>
                </a:solidFill>
              </a:defRPr>
            </a:lvl1pPr>
          </a:lstStyle>
          <a:p>
            <a:r>
              <a:rPr>
                <a:latin typeface="Arial" panose="020B0604020202020204" pitchFamily="34" charset="0"/>
                <a:cs typeface="Arial" panose="020B0604020202020204" pitchFamily="34" charset="0"/>
              </a:rPr>
              <a:t>Analysis </a:t>
            </a:r>
            <a:r>
              <a:rPr lang="en-US">
                <a:latin typeface="Arial" panose="020B0604020202020204" pitchFamily="34" charset="0"/>
                <a:cs typeface="Arial" panose="020B0604020202020204" pitchFamily="34" charset="0"/>
              </a:rPr>
              <a:t>2 – New Cases per Million &amp; Vaccinations</a:t>
            </a:r>
            <a:endParaRPr>
              <a:latin typeface="Arial" panose="020B0604020202020204" pitchFamily="34" charset="0"/>
              <a:cs typeface="Arial" panose="020B0604020202020204" pitchFamily="34" charset="0"/>
            </a:endParaRPr>
          </a:p>
        </p:txBody>
      </p:sp>
      <p:sp>
        <p:nvSpPr>
          <p:cNvPr id="8" name="Feature performance.">
            <a:extLst>
              <a:ext uri="{FF2B5EF4-FFF2-40B4-BE49-F238E27FC236}">
                <a16:creationId xmlns:a16="http://schemas.microsoft.com/office/drawing/2014/main" id="{95491760-AED3-854A-A71E-E0E4C0E1C07A}"/>
              </a:ext>
            </a:extLst>
          </p:cNvPr>
          <p:cNvSpPr txBox="1">
            <a:spLocks noGrp="1"/>
          </p:cNvSpPr>
          <p:nvPr>
            <p:ph type="title"/>
          </p:nvPr>
        </p:nvSpPr>
        <p:spPr>
          <a:xfrm>
            <a:off x="1206499" y="1079499"/>
            <a:ext cx="21971001" cy="1433164"/>
          </a:xfrm>
          <a:prstGeom prst="rect">
            <a:avLst/>
          </a:prstGeom>
        </p:spPr>
        <p:txBody>
          <a:bodyPr lIns="50800" tIns="50800" rIns="50800" bIns="50800" anchor="t">
            <a:normAutofit/>
          </a:bodyPr>
          <a:lstStyle/>
          <a:p>
            <a:r>
              <a:rPr lang="en-US">
                <a:latin typeface="Arial"/>
                <a:cs typeface="Arial"/>
              </a:rPr>
              <a:t>COVID-19 New Cases &amp; Vaccinations </a:t>
            </a:r>
            <a:endParaRPr lang="en-US">
              <a:latin typeface="Arial" panose="020B0604020202020204" pitchFamily="34" charset="0"/>
              <a:cs typeface="Arial" panose="020B0604020202020204" pitchFamily="34" charset="0"/>
            </a:endParaRPr>
          </a:p>
        </p:txBody>
      </p:sp>
      <p:pic>
        <p:nvPicPr>
          <p:cNvPr id="11" name="Picture 10">
            <a:extLst>
              <a:ext uri="{FF2B5EF4-FFF2-40B4-BE49-F238E27FC236}">
                <a16:creationId xmlns:a16="http://schemas.microsoft.com/office/drawing/2014/main" id="{9A10F159-8694-415A-9B4E-B561DA296AA8}"/>
              </a:ext>
            </a:extLst>
          </p:cNvPr>
          <p:cNvPicPr>
            <a:picLocks noChangeAspect="1"/>
          </p:cNvPicPr>
          <p:nvPr/>
        </p:nvPicPr>
        <p:blipFill>
          <a:blip r:embed="rId4"/>
          <a:stretch>
            <a:fillRect/>
          </a:stretch>
        </p:blipFill>
        <p:spPr>
          <a:xfrm>
            <a:off x="945243" y="3190675"/>
            <a:ext cx="19535604" cy="9569394"/>
          </a:xfrm>
          <a:prstGeom prst="rect">
            <a:avLst/>
          </a:prstGeom>
        </p:spPr>
      </p:pic>
      <p:sp>
        <p:nvSpPr>
          <p:cNvPr id="13" name="TextBox 12">
            <a:extLst>
              <a:ext uri="{FF2B5EF4-FFF2-40B4-BE49-F238E27FC236}">
                <a16:creationId xmlns:a16="http://schemas.microsoft.com/office/drawing/2014/main" id="{99642E34-FD4F-43E6-9725-CBA9E6535DAD}"/>
              </a:ext>
            </a:extLst>
          </p:cNvPr>
          <p:cNvSpPr txBox="1"/>
          <p:nvPr/>
        </p:nvSpPr>
        <p:spPr>
          <a:xfrm>
            <a:off x="16909744" y="8867380"/>
            <a:ext cx="6720840"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algn="l"/>
            <a:endParaRPr lang="en-US" sz="2800">
              <a:latin typeface="Arial" panose="020B0604020202020204" pitchFamily="34" charset="0"/>
              <a:ea typeface="+mn-lt"/>
              <a:cs typeface="Arial" panose="020B0604020202020204" pitchFamily="34" charset="0"/>
            </a:endParaRPr>
          </a:p>
        </p:txBody>
      </p:sp>
      <p:sp>
        <p:nvSpPr>
          <p:cNvPr id="2" name="TextBox 1">
            <a:extLst>
              <a:ext uri="{FF2B5EF4-FFF2-40B4-BE49-F238E27FC236}">
                <a16:creationId xmlns:a16="http://schemas.microsoft.com/office/drawing/2014/main" id="{615BC581-ECA9-4E77-A3D2-5BD227C22953}"/>
              </a:ext>
            </a:extLst>
          </p:cNvPr>
          <p:cNvSpPr txBox="1"/>
          <p:nvPr/>
        </p:nvSpPr>
        <p:spPr>
          <a:xfrm>
            <a:off x="16889886" y="5893877"/>
            <a:ext cx="7494114" cy="582723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R="0" algn="l" defTabSz="2438338" rtl="0" fontAlgn="auto" latinLnBrk="0" hangingPunct="0">
              <a:lnSpc>
                <a:spcPct val="100000"/>
              </a:lnSpc>
              <a:spcBef>
                <a:spcPts val="0"/>
              </a:spcBef>
              <a:spcAft>
                <a:spcPts val="0"/>
              </a:spcAft>
              <a:buClrTx/>
              <a:buSzTx/>
              <a:tabLst/>
            </a:pPr>
            <a:r>
              <a:rPr kumimoji="0" lang="en-US" sz="4000" b="1" i="0" u="none" strike="noStrike" cap="none" spc="0" normalizeH="0" baseline="0">
                <a:ln>
                  <a:noFill/>
                </a:ln>
                <a:solidFill>
                  <a:srgbClr val="000000"/>
                </a:solidFill>
                <a:effectLst/>
                <a:uFillTx/>
                <a:latin typeface="Arial" panose="020B0604020202020204" pitchFamily="34" charset="0"/>
                <a:cs typeface="Arial" panose="020B0604020202020204" pitchFamily="34" charset="0"/>
                <a:sym typeface="Helvetica Neue"/>
              </a:rPr>
              <a:t>People Fully Vaccination rate</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Israel: 57.86%</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United States: 27.26%</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United Kingdom: 17.78</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endParaRPr lang="en-US" sz="3600">
              <a:solidFill>
                <a:srgbClr val="000000"/>
              </a:solidFill>
              <a:latin typeface="Arial" panose="020B0604020202020204" pitchFamily="34" charset="0"/>
              <a:cs typeface="Arial" panose="020B0604020202020204" pitchFamily="34" charset="0"/>
            </a:endParaRPr>
          </a:p>
          <a:p>
            <a:pPr marR="0" algn="l" defTabSz="2438338" rtl="0" fontAlgn="auto" latinLnBrk="0" hangingPunct="0">
              <a:lnSpc>
                <a:spcPct val="100000"/>
              </a:lnSpc>
              <a:spcBef>
                <a:spcPts val="0"/>
              </a:spcBef>
              <a:spcAft>
                <a:spcPts val="0"/>
              </a:spcAft>
              <a:buClrTx/>
              <a:buSzTx/>
              <a:tabLst/>
            </a:pPr>
            <a:r>
              <a:rPr lang="en-US" sz="4000" b="1">
                <a:solidFill>
                  <a:srgbClr val="000000"/>
                </a:solidFill>
                <a:latin typeface="Arial" panose="020B0604020202020204" pitchFamily="34" charset="0"/>
                <a:cs typeface="Arial" panose="020B0604020202020204" pitchFamily="34" charset="0"/>
              </a:rPr>
              <a:t>New Case Per Million</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Israel: 10</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United States: 27.26</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United Kingdom: 41</a:t>
            </a:r>
          </a:p>
          <a:p>
            <a:pPr marL="0" marR="0" indent="0" algn="ctr" defTabSz="2438338"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5E5E5E"/>
              </a:solidFill>
              <a:effectLst/>
              <a:uFillTx/>
              <a:latin typeface="Arial" panose="020B0604020202020204" pitchFamily="34" charset="0"/>
              <a:cs typeface="Arial" panose="020B0604020202020204" pitchFamily="34" charset="0"/>
              <a:sym typeface="Helvetica Neue"/>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a:extLst>
              <a:ext uri="{FF2B5EF4-FFF2-40B4-BE49-F238E27FC236}">
                <a16:creationId xmlns:a16="http://schemas.microsoft.com/office/drawing/2014/main" id="{D8693945-B52F-4B41-B8C9-D361C4C964A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7" name="Analysis #1 - Background">
            <a:extLst>
              <a:ext uri="{FF2B5EF4-FFF2-40B4-BE49-F238E27FC236}">
                <a16:creationId xmlns:a16="http://schemas.microsoft.com/office/drawing/2014/main" id="{DCF44089-6C4B-C749-91CA-3B425B40474C}"/>
              </a:ext>
            </a:extLst>
          </p:cNvPr>
          <p:cNvSpPr txBox="1"/>
          <p:nvPr/>
        </p:nvSpPr>
        <p:spPr>
          <a:xfrm>
            <a:off x="1206499" y="2255896"/>
            <a:ext cx="21971001" cy="9347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algn="l" defTabSz="825500">
              <a:defRPr sz="5500" b="1">
                <a:solidFill>
                  <a:srgbClr val="000000"/>
                </a:solidFill>
              </a:defRPr>
            </a:lvl1pPr>
          </a:lstStyle>
          <a:p>
            <a:r>
              <a:rPr>
                <a:latin typeface="Arial" panose="020B0604020202020204" pitchFamily="34" charset="0"/>
                <a:cs typeface="Arial" panose="020B0604020202020204" pitchFamily="34" charset="0"/>
              </a:rPr>
              <a:t>Analysis </a:t>
            </a:r>
            <a:r>
              <a:rPr lang="en-US">
                <a:latin typeface="Arial" panose="020B0604020202020204" pitchFamily="34" charset="0"/>
                <a:cs typeface="Arial" panose="020B0604020202020204" pitchFamily="34" charset="0"/>
              </a:rPr>
              <a:t>2 – Chile vs the United States</a:t>
            </a:r>
            <a:endParaRPr>
              <a:latin typeface="Arial" panose="020B0604020202020204" pitchFamily="34" charset="0"/>
              <a:cs typeface="Arial" panose="020B0604020202020204" pitchFamily="34" charset="0"/>
            </a:endParaRPr>
          </a:p>
        </p:txBody>
      </p:sp>
      <p:sp>
        <p:nvSpPr>
          <p:cNvPr id="8" name="Feature performance.">
            <a:extLst>
              <a:ext uri="{FF2B5EF4-FFF2-40B4-BE49-F238E27FC236}">
                <a16:creationId xmlns:a16="http://schemas.microsoft.com/office/drawing/2014/main" id="{95491760-AED3-854A-A71E-E0E4C0E1C07A}"/>
              </a:ext>
            </a:extLst>
          </p:cNvPr>
          <p:cNvSpPr txBox="1">
            <a:spLocks noGrp="1"/>
          </p:cNvSpPr>
          <p:nvPr>
            <p:ph type="title"/>
          </p:nvPr>
        </p:nvSpPr>
        <p:spPr>
          <a:xfrm>
            <a:off x="1206499" y="1079499"/>
            <a:ext cx="21971001" cy="1433164"/>
          </a:xfrm>
          <a:prstGeom prst="rect">
            <a:avLst/>
          </a:prstGeom>
        </p:spPr>
        <p:txBody>
          <a:bodyPr lIns="50800" tIns="50800" rIns="50800" bIns="50800" anchor="t">
            <a:normAutofit/>
          </a:bodyPr>
          <a:lstStyle/>
          <a:p>
            <a:r>
              <a:rPr lang="en-US">
                <a:latin typeface="Arial"/>
                <a:cs typeface="Arial"/>
              </a:rPr>
              <a:t>COVID-19 New Cases &amp; Vaccinations </a:t>
            </a:r>
            <a:endParaRPr lang="en-US">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5B8447A5-D3F4-4BB6-9D43-39A8F6C4284A}"/>
              </a:ext>
            </a:extLst>
          </p:cNvPr>
          <p:cNvPicPr>
            <a:picLocks noChangeAspect="1"/>
          </p:cNvPicPr>
          <p:nvPr/>
        </p:nvPicPr>
        <p:blipFill>
          <a:blip r:embed="rId4"/>
          <a:stretch>
            <a:fillRect/>
          </a:stretch>
        </p:blipFill>
        <p:spPr>
          <a:xfrm>
            <a:off x="756351" y="3176391"/>
            <a:ext cx="19535604" cy="9599918"/>
          </a:xfrm>
          <a:prstGeom prst="rect">
            <a:avLst/>
          </a:prstGeom>
        </p:spPr>
      </p:pic>
      <p:sp>
        <p:nvSpPr>
          <p:cNvPr id="9" name="TextBox 8">
            <a:extLst>
              <a:ext uri="{FF2B5EF4-FFF2-40B4-BE49-F238E27FC236}">
                <a16:creationId xmlns:a16="http://schemas.microsoft.com/office/drawing/2014/main" id="{334A3CB8-335B-4AE3-8E3B-B4D8A8D0DFC0}"/>
              </a:ext>
            </a:extLst>
          </p:cNvPr>
          <p:cNvSpPr txBox="1"/>
          <p:nvPr/>
        </p:nvSpPr>
        <p:spPr>
          <a:xfrm>
            <a:off x="17027818" y="6094824"/>
            <a:ext cx="7568773" cy="41036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R="0" algn="l" defTabSz="2438338" rtl="0" fontAlgn="auto" latinLnBrk="0" hangingPunct="0">
              <a:lnSpc>
                <a:spcPct val="100000"/>
              </a:lnSpc>
              <a:spcBef>
                <a:spcPts val="0"/>
              </a:spcBef>
              <a:spcAft>
                <a:spcPts val="0"/>
              </a:spcAft>
              <a:buClrTx/>
              <a:buSzTx/>
              <a:tabLst/>
            </a:pPr>
            <a:r>
              <a:rPr kumimoji="0" lang="en-US" sz="4000" b="1" i="0" u="none" strike="noStrike" cap="none" spc="0" normalizeH="0" baseline="0">
                <a:ln>
                  <a:noFill/>
                </a:ln>
                <a:solidFill>
                  <a:srgbClr val="000000"/>
                </a:solidFill>
                <a:effectLst/>
                <a:uFillTx/>
                <a:latin typeface="Arial" panose="020B0604020202020204" pitchFamily="34" charset="0"/>
                <a:cs typeface="Arial" panose="020B0604020202020204" pitchFamily="34" charset="0"/>
                <a:sym typeface="Helvetica Neue"/>
              </a:rPr>
              <a:t>People Fully Vaccination rate</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Chile: 32.24%</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United States: 27.26%</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endParaRPr lang="en-US" sz="3600">
              <a:solidFill>
                <a:srgbClr val="000000"/>
              </a:solidFill>
              <a:latin typeface="Arial" panose="020B0604020202020204" pitchFamily="34" charset="0"/>
              <a:cs typeface="Arial" panose="020B0604020202020204" pitchFamily="34" charset="0"/>
            </a:endParaRPr>
          </a:p>
          <a:p>
            <a:pPr marR="0" algn="l" defTabSz="2438338" rtl="0" fontAlgn="auto" latinLnBrk="0" hangingPunct="0">
              <a:lnSpc>
                <a:spcPct val="100000"/>
              </a:lnSpc>
              <a:spcBef>
                <a:spcPts val="0"/>
              </a:spcBef>
              <a:spcAft>
                <a:spcPts val="0"/>
              </a:spcAft>
              <a:buClrTx/>
              <a:buSzTx/>
              <a:tabLst/>
            </a:pPr>
            <a:r>
              <a:rPr lang="en-US" sz="4000" b="1">
                <a:solidFill>
                  <a:srgbClr val="000000"/>
                </a:solidFill>
                <a:latin typeface="Arial" panose="020B0604020202020204" pitchFamily="34" charset="0"/>
                <a:cs typeface="Arial" panose="020B0604020202020204" pitchFamily="34" charset="0"/>
              </a:rPr>
              <a:t>New Case Per Million</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Chile: 396.6</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United States: 27.26</a:t>
            </a:r>
          </a:p>
        </p:txBody>
      </p:sp>
    </p:spTree>
    <p:extLst>
      <p:ext uri="{BB962C8B-B14F-4D97-AF65-F5344CB8AC3E}">
        <p14:creationId xmlns:p14="http://schemas.microsoft.com/office/powerpoint/2010/main" val="377942203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KEY POINT - example: increasing for X years reaches peak…"/>
          <p:cNvSpPr txBox="1">
            <a:spLocks noGrp="1"/>
          </p:cNvSpPr>
          <p:nvPr>
            <p:ph type="body" idx="1"/>
          </p:nvPr>
        </p:nvSpPr>
        <p:spPr>
          <a:xfrm>
            <a:off x="1206500" y="3868687"/>
            <a:ext cx="21971000" cy="8256012"/>
          </a:xfrm>
          <a:prstGeom prst="rect">
            <a:avLst/>
          </a:prstGeom>
        </p:spPr>
        <p:txBody>
          <a:bodyPr lIns="50800" tIns="50800" rIns="50800" bIns="50800" anchor="t">
            <a:normAutofit/>
          </a:bodyPr>
          <a:lstStyle/>
          <a:p>
            <a:pPr marL="0" indent="0">
              <a:lnSpc>
                <a:spcPct val="110000"/>
              </a:lnSpc>
              <a:buNone/>
            </a:pPr>
            <a:r>
              <a:rPr lang="en-US" sz="4400" b="1">
                <a:latin typeface="Arial"/>
                <a:cs typeface="Arial"/>
              </a:rPr>
              <a:t>Key Findings:</a:t>
            </a:r>
          </a:p>
          <a:p>
            <a:pPr>
              <a:lnSpc>
                <a:spcPct val="110000"/>
              </a:lnSpc>
            </a:pPr>
            <a:r>
              <a:rPr lang="en-US" sz="3600">
                <a:latin typeface="Arial"/>
                <a:cs typeface="Arial"/>
              </a:rPr>
              <a:t>New cases generally decline as more people are vaccinated, however, there are many elements may contribute to increase in new cases. </a:t>
            </a:r>
            <a:endParaRPr lang="en-US" sz="3600">
              <a:ea typeface="+mn-lt"/>
              <a:cs typeface="+mn-lt"/>
            </a:endParaRPr>
          </a:p>
          <a:p>
            <a:pPr>
              <a:lnSpc>
                <a:spcPct val="110000"/>
              </a:lnSpc>
            </a:pPr>
            <a:r>
              <a:rPr lang="en-US" sz="3600">
                <a:latin typeface="Arial"/>
                <a:ea typeface="+mn-lt"/>
                <a:cs typeface="Arial"/>
              </a:rPr>
              <a:t>For example, new cases in Chile did not decline as vaccinations rolled out. </a:t>
            </a:r>
            <a:endParaRPr lang="en-US" sz="3600">
              <a:latin typeface="Arial"/>
              <a:cs typeface="Arial"/>
            </a:endParaRPr>
          </a:p>
          <a:p>
            <a:pPr>
              <a:lnSpc>
                <a:spcPct val="110000"/>
              </a:lnSpc>
            </a:pPr>
            <a:r>
              <a:rPr lang="en-US" sz="3600">
                <a:latin typeface="Arial"/>
                <a:cs typeface="Arial"/>
              </a:rPr>
              <a:t>Dimension: Day(Date)</a:t>
            </a:r>
          </a:p>
          <a:p>
            <a:pPr>
              <a:lnSpc>
                <a:spcPct val="110000"/>
              </a:lnSpc>
            </a:pPr>
            <a:r>
              <a:rPr lang="en-US" sz="3600">
                <a:latin typeface="Arial"/>
                <a:cs typeface="Arial"/>
              </a:rPr>
              <a:t>Measure: SUM(New Cases Per Million), SUM(People fully vaccination)</a:t>
            </a:r>
          </a:p>
          <a:p>
            <a:pPr>
              <a:lnSpc>
                <a:spcPct val="110000"/>
              </a:lnSpc>
            </a:pPr>
            <a:r>
              <a:rPr lang="en-US" sz="3600">
                <a:latin typeface="Arial"/>
                <a:ea typeface="+mn-lt"/>
                <a:cs typeface="Arial"/>
              </a:rPr>
              <a:t>Filtered by 12/20/2020 ~ 4/23/2021</a:t>
            </a:r>
          </a:p>
          <a:p>
            <a:pPr>
              <a:lnSpc>
                <a:spcPct val="110000"/>
              </a:lnSpc>
            </a:pPr>
            <a:endParaRPr lang="en-US" sz="3600" b="1">
              <a:latin typeface="Arial"/>
              <a:cs typeface="Arial"/>
            </a:endParaRPr>
          </a:p>
          <a:p>
            <a:pPr>
              <a:lnSpc>
                <a:spcPct val="110000"/>
              </a:lnSpc>
            </a:pPr>
            <a:endParaRPr lang="en-US" sz="3600" b="1">
              <a:latin typeface="Arial"/>
              <a:cs typeface="Arial"/>
            </a:endParaRPr>
          </a:p>
        </p:txBody>
      </p:sp>
      <p:pic>
        <p:nvPicPr>
          <p:cNvPr id="6" name="Image">
            <a:extLst>
              <a:ext uri="{FF2B5EF4-FFF2-40B4-BE49-F238E27FC236}">
                <a16:creationId xmlns:a16="http://schemas.microsoft.com/office/drawing/2014/main" id="{495ADB51-34EB-D147-848A-A069EB1B712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12" name="Analysis #1 - Background">
            <a:extLst>
              <a:ext uri="{FF2B5EF4-FFF2-40B4-BE49-F238E27FC236}">
                <a16:creationId xmlns:a16="http://schemas.microsoft.com/office/drawing/2014/main" id="{322FB43A-AF86-8F4B-98CE-2580ECCABEC7}"/>
              </a:ext>
            </a:extLst>
          </p:cNvPr>
          <p:cNvSpPr txBox="1"/>
          <p:nvPr/>
        </p:nvSpPr>
        <p:spPr>
          <a:xfrm>
            <a:off x="1206499" y="2255896"/>
            <a:ext cx="21971001" cy="93477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ormAutofit/>
          </a:bodyPr>
          <a:lstStyle>
            <a:lvl1pPr algn="l" defTabSz="825500">
              <a:defRPr sz="5500" b="1">
                <a:solidFill>
                  <a:srgbClr val="000000"/>
                </a:solidFill>
              </a:defRPr>
            </a:lvl1pPr>
          </a:lstStyle>
          <a:p>
            <a:r>
              <a:rPr>
                <a:latin typeface="Arial" panose="020B0604020202020204" pitchFamily="34" charset="0"/>
                <a:cs typeface="Arial" panose="020B0604020202020204" pitchFamily="34" charset="0"/>
              </a:rPr>
              <a:t>Analysis </a:t>
            </a:r>
            <a:r>
              <a:rPr lang="en-US">
                <a:latin typeface="Arial" panose="020B0604020202020204" pitchFamily="34" charset="0"/>
                <a:cs typeface="Arial" panose="020B0604020202020204" pitchFamily="34" charset="0"/>
              </a:rPr>
              <a:t>2 – Conclusion</a:t>
            </a:r>
            <a:endParaRPr>
              <a:latin typeface="Arial" panose="020B0604020202020204" pitchFamily="34" charset="0"/>
              <a:cs typeface="Arial" panose="020B0604020202020204" pitchFamily="34" charset="0"/>
            </a:endParaRPr>
          </a:p>
        </p:txBody>
      </p:sp>
      <p:sp>
        <p:nvSpPr>
          <p:cNvPr id="13" name="Feature performance.">
            <a:extLst>
              <a:ext uri="{FF2B5EF4-FFF2-40B4-BE49-F238E27FC236}">
                <a16:creationId xmlns:a16="http://schemas.microsoft.com/office/drawing/2014/main" id="{0B2E7CC6-5374-3F46-AD44-DA1BB7CA13E1}"/>
              </a:ext>
            </a:extLst>
          </p:cNvPr>
          <p:cNvSpPr txBox="1">
            <a:spLocks noGrp="1"/>
          </p:cNvSpPr>
          <p:nvPr>
            <p:ph type="title"/>
          </p:nvPr>
        </p:nvSpPr>
        <p:spPr>
          <a:xfrm>
            <a:off x="1206499" y="1079499"/>
            <a:ext cx="21971001" cy="1433164"/>
          </a:xfrm>
          <a:prstGeom prst="rect">
            <a:avLst/>
          </a:prstGeom>
        </p:spPr>
        <p:txBody>
          <a:bodyPr lIns="50800" tIns="50800" rIns="50800" bIns="50800" anchor="t">
            <a:normAutofit/>
          </a:bodyPr>
          <a:lstStyle/>
          <a:p>
            <a:r>
              <a:rPr lang="en-US">
                <a:latin typeface="Arial" panose="020B0604020202020204" pitchFamily="34" charset="0"/>
                <a:cs typeface="Arial" panose="020B0604020202020204" pitchFamily="34" charset="0"/>
              </a:rPr>
              <a:t>Vaccinations &amp; New Cases</a:t>
            </a:r>
            <a:endParaRPr lang="en-US">
              <a:latin typeface="Arial"/>
              <a:cs typeface="Arial"/>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Check-ins per day."/>
          <p:cNvSpPr txBox="1">
            <a:spLocks noGrp="1"/>
          </p:cNvSpPr>
          <p:nvPr>
            <p:ph type="title"/>
          </p:nvPr>
        </p:nvSpPr>
        <p:spPr>
          <a:prstGeom prst="rect">
            <a:avLst/>
          </a:prstGeom>
        </p:spPr>
        <p:txBody>
          <a:bodyPr/>
          <a:lstStyle/>
          <a:p>
            <a:r>
              <a:rPr lang="en-US">
                <a:latin typeface="Arial"/>
                <a:cs typeface="Arial"/>
              </a:rPr>
              <a:t>Covid-19 New Cases</a:t>
            </a:r>
            <a:endParaRPr>
              <a:latin typeface="Arial" panose="020B0604020202020204" pitchFamily="34" charset="0"/>
              <a:cs typeface="Arial" panose="020B0604020202020204" pitchFamily="34" charset="0"/>
            </a:endParaRPr>
          </a:p>
        </p:txBody>
      </p:sp>
      <p:sp>
        <p:nvSpPr>
          <p:cNvPr id="228" name="Analysis #2 - Background"/>
          <p:cNvSpPr txBox="1"/>
          <p:nvPr/>
        </p:nvSpPr>
        <p:spPr>
          <a:xfrm>
            <a:off x="1206500" y="2255896"/>
            <a:ext cx="21971001" cy="93477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rIns="45719">
            <a:normAutofit/>
          </a:bodyPr>
          <a:lstStyle>
            <a:lvl1pPr algn="l" defTabSz="825500">
              <a:defRPr sz="5500" b="1">
                <a:solidFill>
                  <a:srgbClr val="000000"/>
                </a:solidFill>
              </a:defRPr>
            </a:lvl1pPr>
          </a:lstStyle>
          <a:p>
            <a:r>
              <a:rPr>
                <a:latin typeface="Arial" panose="020B0604020202020204" pitchFamily="34" charset="0"/>
                <a:cs typeface="Arial" panose="020B0604020202020204" pitchFamily="34" charset="0"/>
              </a:rPr>
              <a:t>Analysis</a:t>
            </a:r>
            <a:r>
              <a:rPr lang="en-US">
                <a:latin typeface="Arial" panose="020B0604020202020204" pitchFamily="34" charset="0"/>
                <a:cs typeface="Arial" panose="020B0604020202020204" pitchFamily="34" charset="0"/>
              </a:rPr>
              <a:t> 3 </a:t>
            </a:r>
            <a:r>
              <a:rPr>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Introduction</a:t>
            </a:r>
            <a:endParaRPr>
              <a:latin typeface="Arial" panose="020B0604020202020204" pitchFamily="34" charset="0"/>
              <a:cs typeface="Arial" panose="020B0604020202020204" pitchFamily="34" charset="0"/>
            </a:endParaRPr>
          </a:p>
        </p:txBody>
      </p:sp>
      <p:pic>
        <p:nvPicPr>
          <p:cNvPr id="6" name="Image">
            <a:extLst>
              <a:ext uri="{FF2B5EF4-FFF2-40B4-BE49-F238E27FC236}">
                <a16:creationId xmlns:a16="http://schemas.microsoft.com/office/drawing/2014/main" id="{2B52A3E9-D4E7-A241-9AA1-E8CC64C9427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8" name="INSERT INTRO INFO…">
            <a:extLst>
              <a:ext uri="{FF2B5EF4-FFF2-40B4-BE49-F238E27FC236}">
                <a16:creationId xmlns:a16="http://schemas.microsoft.com/office/drawing/2014/main" id="{E7837056-FE6A-8F42-B58C-E05E3B805DD9}"/>
              </a:ext>
            </a:extLst>
          </p:cNvPr>
          <p:cNvSpPr txBox="1">
            <a:spLocks/>
          </p:cNvSpPr>
          <p:nvPr/>
        </p:nvSpPr>
        <p:spPr>
          <a:xfrm>
            <a:off x="1206500" y="3487687"/>
            <a:ext cx="21971000" cy="5698843"/>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o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lnSpc>
                <a:spcPct val="150000"/>
              </a:lnSpc>
              <a:spcBef>
                <a:spcPts val="0"/>
              </a:spcBef>
              <a:buFontTx/>
              <a:buNone/>
            </a:pPr>
            <a:r>
              <a:rPr lang="en-US" sz="3600" b="1">
                <a:latin typeface="Arial" panose="020B0604020202020204" pitchFamily="34" charset="0"/>
                <a:cs typeface="Arial" panose="020B0604020202020204" pitchFamily="34" charset="0"/>
              </a:rPr>
              <a:t>Goal: </a:t>
            </a:r>
          </a:p>
          <a:p>
            <a:pPr hangingPunct="1">
              <a:lnSpc>
                <a:spcPct val="150000"/>
              </a:lnSpc>
              <a:spcBef>
                <a:spcPts val="0"/>
              </a:spcBef>
            </a:pPr>
            <a:r>
              <a:rPr lang="en-US" sz="3600">
                <a:latin typeface="Arial" panose="020B0604020202020204" pitchFamily="34" charset="0"/>
                <a:cs typeface="Arial" panose="020B0604020202020204" pitchFamily="34" charset="0"/>
              </a:rPr>
              <a:t>Identify where COVID-19 is spreading the most in the world.</a:t>
            </a:r>
          </a:p>
          <a:p>
            <a:pPr hangingPunct="1">
              <a:lnSpc>
                <a:spcPct val="150000"/>
              </a:lnSpc>
              <a:spcBef>
                <a:spcPts val="0"/>
              </a:spcBef>
            </a:pPr>
            <a:r>
              <a:rPr lang="en-US" sz="3600">
                <a:latin typeface="Arial" panose="020B0604020202020204" pitchFamily="34" charset="0"/>
                <a:cs typeface="Arial" panose="020B0604020202020204" pitchFamily="34" charset="0"/>
              </a:rPr>
              <a:t>Compare analyzing new cases by raw numbers and new cases per million</a:t>
            </a:r>
            <a:endParaRPr lang="en-US" sz="3600" b="1">
              <a:latin typeface="Arial" panose="020B0604020202020204" pitchFamily="34" charset="0"/>
              <a:cs typeface="Arial" panose="020B0604020202020204" pitchFamily="34" charset="0"/>
            </a:endParaRPr>
          </a:p>
          <a:p>
            <a:pPr marL="0" indent="0" hangingPunct="1">
              <a:lnSpc>
                <a:spcPct val="150000"/>
              </a:lnSpc>
              <a:spcBef>
                <a:spcPts val="0"/>
              </a:spcBef>
              <a:buFontTx/>
              <a:buNone/>
            </a:pPr>
            <a:r>
              <a:rPr lang="en-US" sz="3600" b="1">
                <a:latin typeface="Arial" panose="020B0604020202020204" pitchFamily="34" charset="0"/>
                <a:cs typeface="Arial" panose="020B0604020202020204" pitchFamily="34" charset="0"/>
              </a:rPr>
              <a:t>How:</a:t>
            </a:r>
          </a:p>
          <a:p>
            <a:pPr hangingPunct="1">
              <a:lnSpc>
                <a:spcPct val="150000"/>
              </a:lnSpc>
              <a:spcBef>
                <a:spcPts val="0"/>
              </a:spcBef>
            </a:pPr>
            <a:r>
              <a:rPr lang="en-US" sz="3600">
                <a:latin typeface="Arial" panose="020B0604020202020204" pitchFamily="34" charset="0"/>
                <a:cs typeface="Arial" panose="020B0604020202020204" pitchFamily="34" charset="0"/>
              </a:rPr>
              <a:t>Utilize Tableau to create a global heatmap.</a:t>
            </a:r>
          </a:p>
          <a:p>
            <a:pPr hangingPunct="1">
              <a:lnSpc>
                <a:spcPct val="150000"/>
              </a:lnSpc>
              <a:spcBef>
                <a:spcPts val="0"/>
              </a:spcBef>
            </a:pPr>
            <a:r>
              <a:rPr lang="en-US" sz="3600">
                <a:latin typeface="Arial" panose="020B0604020202020204" pitchFamily="34" charset="0"/>
                <a:cs typeface="Arial" panose="020B0604020202020204" pitchFamily="34" charset="0"/>
              </a:rPr>
              <a:t>Color data scales by severity of COVID-19 outbreak; the more cases the darker the color.</a:t>
            </a:r>
            <a:endParaRPr lang="en-US" sz="3600" i="1">
              <a:latin typeface="Arial" panose="020B0604020202020204" pitchFamily="34" charset="0"/>
              <a:cs typeface="Arial" panose="020B0604020202020204" pitchFamily="34" charset="0"/>
            </a:endParaRPr>
          </a:p>
          <a:p>
            <a:pPr marL="0" indent="0" hangingPunct="1">
              <a:lnSpc>
                <a:spcPct val="150000"/>
              </a:lnSpc>
              <a:spcBef>
                <a:spcPts val="0"/>
              </a:spcBef>
              <a:buNone/>
            </a:pPr>
            <a:endParaRPr lang="en-US" sz="3600" i="1">
              <a:latin typeface="Arial" panose="020B0604020202020204" pitchFamily="34" charset="0"/>
              <a:cs typeface="Arial" panose="020B0604020202020204" pitchFamily="34" charset="0"/>
            </a:endParaRPr>
          </a:p>
        </p:txBody>
      </p:sp>
      <p:pic>
        <p:nvPicPr>
          <p:cNvPr id="3" name="Picture 3" descr="Text&#10;&#10;Description automatically generated">
            <a:extLst>
              <a:ext uri="{FF2B5EF4-FFF2-40B4-BE49-F238E27FC236}">
                <a16:creationId xmlns:a16="http://schemas.microsoft.com/office/drawing/2014/main" id="{13E673F0-9B16-4634-911F-128E8EC1AB39}"/>
              </a:ext>
            </a:extLst>
          </p:cNvPr>
          <p:cNvPicPr>
            <a:picLocks noChangeAspect="1"/>
          </p:cNvPicPr>
          <p:nvPr/>
        </p:nvPicPr>
        <p:blipFill>
          <a:blip r:embed="rId4"/>
          <a:stretch>
            <a:fillRect/>
          </a:stretch>
        </p:blipFill>
        <p:spPr>
          <a:xfrm>
            <a:off x="1132796" y="8934544"/>
            <a:ext cx="19531780" cy="3024460"/>
          </a:xfrm>
          <a:prstGeom prst="rect">
            <a:avLst/>
          </a:prstGeom>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42BBB-B306-43B4-809A-420E9DA52495}"/>
              </a:ext>
            </a:extLst>
          </p:cNvPr>
          <p:cNvSpPr>
            <a:spLocks noGrp="1"/>
          </p:cNvSpPr>
          <p:nvPr>
            <p:ph type="title"/>
          </p:nvPr>
        </p:nvSpPr>
        <p:spPr/>
        <p:txBody>
          <a:bodyPr>
            <a:normAutofit/>
          </a:bodyPr>
          <a:lstStyle/>
          <a:p>
            <a:r>
              <a:rPr lang="en-US" sz="6600">
                <a:latin typeface="Arial"/>
                <a:cs typeface="Arial"/>
              </a:rPr>
              <a:t>Covid-19 New Cases per Million</a:t>
            </a:r>
            <a:endParaRPr lang="en-US" sz="6600"/>
          </a:p>
        </p:txBody>
      </p:sp>
      <p:sp>
        <p:nvSpPr>
          <p:cNvPr id="3" name="Text Placeholder 2">
            <a:extLst>
              <a:ext uri="{FF2B5EF4-FFF2-40B4-BE49-F238E27FC236}">
                <a16:creationId xmlns:a16="http://schemas.microsoft.com/office/drawing/2014/main" id="{5258E98A-37FA-4623-A393-326464982FE0}"/>
              </a:ext>
            </a:extLst>
          </p:cNvPr>
          <p:cNvSpPr>
            <a:spLocks noGrp="1"/>
          </p:cNvSpPr>
          <p:nvPr>
            <p:ph type="body" sz="quarter" idx="21"/>
          </p:nvPr>
        </p:nvSpPr>
        <p:spPr>
          <a:xfrm>
            <a:off x="1206500" y="2059454"/>
            <a:ext cx="21971000" cy="934780"/>
          </a:xfrm>
        </p:spPr>
        <p:txBody>
          <a:bodyPr/>
          <a:lstStyle/>
          <a:p>
            <a:r>
              <a:rPr lang="en-US" sz="3200">
                <a:latin typeface="Arial" panose="020B0604020202020204" pitchFamily="34" charset="0"/>
                <a:cs typeface="Arial" panose="020B0604020202020204" pitchFamily="34" charset="0"/>
              </a:rPr>
              <a:t>Analysis 3 – Heatmap</a:t>
            </a:r>
          </a:p>
          <a:p>
            <a:endParaRPr lang="en-US"/>
          </a:p>
        </p:txBody>
      </p:sp>
      <p:pic>
        <p:nvPicPr>
          <p:cNvPr id="5" name="slide21" descr="Dashboard 2">
            <a:extLst>
              <a:ext uri="{FF2B5EF4-FFF2-40B4-BE49-F238E27FC236}">
                <a16:creationId xmlns:a16="http://schemas.microsoft.com/office/drawing/2014/main" id="{CBCE2F9B-C398-4EA2-BDA9-9719A9DCC4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6500" y="2645890"/>
            <a:ext cx="13754826" cy="11003861"/>
          </a:xfrm>
          <a:prstGeom prst="rect">
            <a:avLst/>
          </a:prstGeom>
        </p:spPr>
      </p:pic>
      <p:sp>
        <p:nvSpPr>
          <p:cNvPr id="4" name="Rectangle: Rounded Corners 3">
            <a:extLst>
              <a:ext uri="{FF2B5EF4-FFF2-40B4-BE49-F238E27FC236}">
                <a16:creationId xmlns:a16="http://schemas.microsoft.com/office/drawing/2014/main" id="{9D30F757-F53D-41AB-AC3B-717AEC6F76CC}"/>
              </a:ext>
            </a:extLst>
          </p:cNvPr>
          <p:cNvSpPr/>
          <p:nvPr/>
        </p:nvSpPr>
        <p:spPr>
          <a:xfrm>
            <a:off x="1672046" y="4476206"/>
            <a:ext cx="1288868" cy="627017"/>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7" name="Rectangle: Rounded Corners 6">
            <a:extLst>
              <a:ext uri="{FF2B5EF4-FFF2-40B4-BE49-F238E27FC236}">
                <a16:creationId xmlns:a16="http://schemas.microsoft.com/office/drawing/2014/main" id="{15ED04B3-2F79-420E-AEF9-C2EEF8B1F88C}"/>
              </a:ext>
            </a:extLst>
          </p:cNvPr>
          <p:cNvSpPr/>
          <p:nvPr/>
        </p:nvSpPr>
        <p:spPr>
          <a:xfrm>
            <a:off x="10533017" y="5516880"/>
            <a:ext cx="1288868" cy="627017"/>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8" name="Rectangle: Rounded Corners 7">
            <a:extLst>
              <a:ext uri="{FF2B5EF4-FFF2-40B4-BE49-F238E27FC236}">
                <a16:creationId xmlns:a16="http://schemas.microsoft.com/office/drawing/2014/main" id="{C39DF173-399A-45B5-98E3-D66DF446F226}"/>
              </a:ext>
            </a:extLst>
          </p:cNvPr>
          <p:cNvSpPr/>
          <p:nvPr/>
        </p:nvSpPr>
        <p:spPr>
          <a:xfrm>
            <a:off x="9971315" y="11573692"/>
            <a:ext cx="1288868" cy="627017"/>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9" name="Rectangle: Rounded Corners 8">
            <a:extLst>
              <a:ext uri="{FF2B5EF4-FFF2-40B4-BE49-F238E27FC236}">
                <a16:creationId xmlns:a16="http://schemas.microsoft.com/office/drawing/2014/main" id="{678CEC96-41E3-4903-BD90-AD08F2A22998}"/>
              </a:ext>
            </a:extLst>
          </p:cNvPr>
          <p:cNvSpPr/>
          <p:nvPr/>
        </p:nvSpPr>
        <p:spPr>
          <a:xfrm>
            <a:off x="2616925" y="10663771"/>
            <a:ext cx="1288868" cy="627017"/>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6" name="Picture 10" descr="Text&#10;&#10;Description automatically generated">
            <a:extLst>
              <a:ext uri="{FF2B5EF4-FFF2-40B4-BE49-F238E27FC236}">
                <a16:creationId xmlns:a16="http://schemas.microsoft.com/office/drawing/2014/main" id="{8B5E3C5B-2C08-4324-849B-A9AD463C063C}"/>
              </a:ext>
            </a:extLst>
          </p:cNvPr>
          <p:cNvPicPr>
            <a:picLocks noChangeAspect="1"/>
          </p:cNvPicPr>
          <p:nvPr/>
        </p:nvPicPr>
        <p:blipFill>
          <a:blip r:embed="rId3"/>
          <a:stretch>
            <a:fillRect/>
          </a:stretch>
        </p:blipFill>
        <p:spPr>
          <a:xfrm>
            <a:off x="14244638" y="5062453"/>
            <a:ext cx="7511845" cy="5268547"/>
          </a:xfrm>
          <a:prstGeom prst="rect">
            <a:avLst/>
          </a:prstGeom>
        </p:spPr>
      </p:pic>
    </p:spTree>
    <p:extLst>
      <p:ext uri="{BB962C8B-B14F-4D97-AF65-F5344CB8AC3E}">
        <p14:creationId xmlns:p14="http://schemas.microsoft.com/office/powerpoint/2010/main" val="176079609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Introduction."/>
          <p:cNvSpPr txBox="1">
            <a:spLocks noGrp="1"/>
          </p:cNvSpPr>
          <p:nvPr>
            <p:ph type="title"/>
          </p:nvPr>
        </p:nvSpPr>
        <p:spPr>
          <a:xfrm>
            <a:off x="466670" y="1079501"/>
            <a:ext cx="21971000" cy="1433163"/>
          </a:xfrm>
          <a:prstGeom prst="rect">
            <a:avLst/>
          </a:prstGeom>
        </p:spPr>
        <p:txBody>
          <a:bodyPr lIns="50800" tIns="50800" rIns="50800" bIns="50800" anchor="t">
            <a:normAutofit/>
          </a:bodyPr>
          <a:lstStyle/>
          <a:p>
            <a:r>
              <a:rPr>
                <a:latin typeface="Arial"/>
              </a:rPr>
              <a:t>Introduction</a:t>
            </a:r>
            <a:endParaRPr lang="en-US">
              <a:latin typeface="Arial"/>
            </a:endParaRPr>
          </a:p>
        </p:txBody>
      </p:sp>
      <p:sp>
        <p:nvSpPr>
          <p:cNvPr id="156" name="Descriptive analytics on             dataset using"/>
          <p:cNvSpPr txBox="1">
            <a:spLocks noGrp="1"/>
          </p:cNvSpPr>
          <p:nvPr>
            <p:ph type="body" idx="21"/>
          </p:nvPr>
        </p:nvSpPr>
        <p:spPr>
          <a:xfrm>
            <a:off x="478535" y="3169947"/>
            <a:ext cx="22410818" cy="1706134"/>
          </a:xfrm>
          <a:prstGeom prst="rect">
            <a:avLst/>
          </a:prstGeom>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tIns="45719" rIns="45719" bIns="45719" anchor="t">
            <a:normAutofit lnSpcReduction="10000"/>
          </a:bodyPr>
          <a:lstStyle/>
          <a:p>
            <a:r>
              <a:rPr lang="en-US">
                <a:latin typeface="Arial"/>
              </a:rPr>
              <a:t>Descriptive Analytics on Covid-19 New Case and Vaccination Datasets</a:t>
            </a:r>
          </a:p>
        </p:txBody>
      </p:sp>
      <p:sp>
        <p:nvSpPr>
          <p:cNvPr id="157" name="We have run descriptive analytics on the Yelp dataset to find:…"/>
          <p:cNvSpPr txBox="1">
            <a:spLocks noGrp="1"/>
          </p:cNvSpPr>
          <p:nvPr>
            <p:ph type="body" sz="half" idx="1"/>
          </p:nvPr>
        </p:nvSpPr>
        <p:spPr>
          <a:xfrm>
            <a:off x="478524" y="4676530"/>
            <a:ext cx="23343984" cy="6945800"/>
          </a:xfrm>
          <a:prstGeom prst="rect">
            <a:avLst/>
          </a:prstGeom>
        </p:spPr>
        <p:txBody>
          <a:bodyPr lIns="50800" tIns="50800" rIns="50800" bIns="50800" anchor="t">
            <a:normAutofit fontScale="92500"/>
          </a:bodyPr>
          <a:lstStyle/>
          <a:p>
            <a:pPr marL="0" indent="0" defTabSz="457200">
              <a:lnSpc>
                <a:spcPct val="200000"/>
              </a:lnSpc>
              <a:spcBef>
                <a:spcPts val="0"/>
              </a:spcBef>
              <a:buSzTx/>
              <a:buNone/>
              <a:tabLst>
                <a:tab pos="139700" algn="l"/>
                <a:tab pos="457200" algn="l"/>
              </a:tabLst>
              <a:defRPr>
                <a:solidFill>
                  <a:srgbClr val="333333"/>
                </a:solidFill>
              </a:defRPr>
            </a:pPr>
            <a:r>
              <a:rPr lang="en-US">
                <a:solidFill>
                  <a:schemeClr val="bg2">
                    <a:lumMod val="10000"/>
                  </a:schemeClr>
                </a:solidFill>
                <a:latin typeface="Arial"/>
              </a:rPr>
              <a:t>Applying descriptive analytics on Covid-19 and Twitter sentiment datasets to determine:  </a:t>
            </a:r>
          </a:p>
          <a:p>
            <a:pPr lvl="1" defTabSz="457200">
              <a:lnSpc>
                <a:spcPct val="200000"/>
              </a:lnSpc>
              <a:spcBef>
                <a:spcPts val="0"/>
              </a:spcBef>
              <a:tabLst>
                <a:tab pos="139700" algn="l"/>
                <a:tab pos="457200" algn="l"/>
              </a:tabLst>
              <a:defRPr>
                <a:solidFill>
                  <a:srgbClr val="333333"/>
                </a:solidFill>
              </a:defRPr>
            </a:pPr>
            <a:r>
              <a:rPr lang="en-US">
                <a:solidFill>
                  <a:schemeClr val="bg2">
                    <a:lumMod val="10000"/>
                  </a:schemeClr>
                </a:solidFill>
                <a:latin typeface="Arial"/>
              </a:rPr>
              <a:t>Twitter sentiment of COVID-19</a:t>
            </a:r>
          </a:p>
          <a:p>
            <a:pPr lvl="1" defTabSz="457200">
              <a:lnSpc>
                <a:spcPct val="200000"/>
              </a:lnSpc>
              <a:spcBef>
                <a:spcPts val="0"/>
              </a:spcBef>
              <a:tabLst>
                <a:tab pos="139700" algn="l"/>
                <a:tab pos="457200" algn="l"/>
              </a:tabLst>
              <a:defRPr>
                <a:solidFill>
                  <a:srgbClr val="333333"/>
                </a:solidFill>
              </a:defRPr>
            </a:pPr>
            <a:r>
              <a:rPr lang="en-US">
                <a:solidFill>
                  <a:schemeClr val="bg2">
                    <a:lumMod val="10000"/>
                  </a:schemeClr>
                </a:solidFill>
                <a:latin typeface="Arial"/>
              </a:rPr>
              <a:t>Relationship between vaccinations and new cases per million</a:t>
            </a:r>
          </a:p>
          <a:p>
            <a:pPr lvl="1" defTabSz="457200">
              <a:lnSpc>
                <a:spcPct val="200000"/>
              </a:lnSpc>
              <a:spcBef>
                <a:spcPts val="0"/>
              </a:spcBef>
              <a:tabLst>
                <a:tab pos="139700" algn="l"/>
                <a:tab pos="457200" algn="l"/>
              </a:tabLst>
              <a:defRPr>
                <a:solidFill>
                  <a:srgbClr val="333333"/>
                </a:solidFill>
              </a:defRPr>
            </a:pPr>
            <a:r>
              <a:rPr lang="en-US">
                <a:solidFill>
                  <a:schemeClr val="bg2">
                    <a:lumMod val="10000"/>
                  </a:schemeClr>
                </a:solidFill>
                <a:latin typeface="Arial"/>
              </a:rPr>
              <a:t>Analyze new cases compared to new cases per million in the last 10 days</a:t>
            </a:r>
          </a:p>
          <a:p>
            <a:pPr lvl="1" defTabSz="457200">
              <a:lnSpc>
                <a:spcPct val="200000"/>
              </a:lnSpc>
              <a:spcBef>
                <a:spcPts val="0"/>
              </a:spcBef>
              <a:tabLst>
                <a:tab pos="139700" algn="l"/>
                <a:tab pos="457200" algn="l"/>
              </a:tabLst>
              <a:defRPr>
                <a:solidFill>
                  <a:srgbClr val="333333"/>
                </a:solidFill>
              </a:defRPr>
            </a:pPr>
            <a:r>
              <a:rPr lang="en-US">
                <a:solidFill>
                  <a:schemeClr val="bg2">
                    <a:lumMod val="10000"/>
                  </a:schemeClr>
                </a:solidFill>
                <a:latin typeface="Arial"/>
              </a:rPr>
              <a:t>Analyze total deaths to total deaths per million</a:t>
            </a:r>
          </a:p>
          <a:p>
            <a:pPr lvl="1" defTabSz="457200">
              <a:lnSpc>
                <a:spcPct val="200000"/>
              </a:lnSpc>
              <a:spcBef>
                <a:spcPts val="0"/>
              </a:spcBef>
              <a:tabLst>
                <a:tab pos="139700" algn="l"/>
                <a:tab pos="457200" algn="l"/>
              </a:tabLst>
              <a:defRPr>
                <a:solidFill>
                  <a:srgbClr val="333333"/>
                </a:solidFill>
              </a:defRPr>
            </a:pPr>
            <a:endParaRPr lang="en-US">
              <a:solidFill>
                <a:schemeClr val="bg2">
                  <a:lumMod val="10000"/>
                </a:schemeClr>
              </a:solidFill>
              <a:latin typeface="Arial"/>
            </a:endParaRPr>
          </a:p>
          <a:p>
            <a:pPr lvl="1" defTabSz="457200">
              <a:lnSpc>
                <a:spcPct val="200000"/>
              </a:lnSpc>
              <a:spcBef>
                <a:spcPts val="0"/>
              </a:spcBef>
              <a:tabLst>
                <a:tab pos="139700" algn="l"/>
                <a:tab pos="457200" algn="l"/>
              </a:tabLst>
              <a:defRPr>
                <a:solidFill>
                  <a:srgbClr val="333333"/>
                </a:solidFill>
              </a:defRPr>
            </a:pPr>
            <a:endParaRPr lang="en-US">
              <a:solidFill>
                <a:schemeClr val="bg2">
                  <a:lumMod val="10000"/>
                </a:schemeClr>
              </a:solidFill>
              <a:latin typeface="Arial"/>
            </a:endParaRPr>
          </a:p>
          <a:p>
            <a:pPr lvl="1" defTabSz="457200">
              <a:lnSpc>
                <a:spcPct val="200000"/>
              </a:lnSpc>
              <a:spcBef>
                <a:spcPts val="0"/>
              </a:spcBef>
              <a:tabLst>
                <a:tab pos="139700" algn="l"/>
                <a:tab pos="457200" algn="l"/>
              </a:tabLst>
              <a:defRPr>
                <a:solidFill>
                  <a:srgbClr val="333333"/>
                </a:solidFill>
              </a:defRPr>
            </a:pPr>
            <a:endParaRPr lang="en-US">
              <a:solidFill>
                <a:schemeClr val="bg2">
                  <a:lumMod val="10000"/>
                </a:schemeClr>
              </a:solidFill>
              <a:latin typeface="Arial"/>
            </a:endParaRPr>
          </a:p>
        </p:txBody>
      </p:sp>
      <p:pic>
        <p:nvPicPr>
          <p:cNvPr id="10" name="Image">
            <a:extLst>
              <a:ext uri="{FF2B5EF4-FFF2-40B4-BE49-F238E27FC236}">
                <a16:creationId xmlns:a16="http://schemas.microsoft.com/office/drawing/2014/main" id="{1B59AD8F-B24E-4245-A91E-6774E06A0953}"/>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21195187" y="401487"/>
            <a:ext cx="2435397" cy="2789188"/>
          </a:xfrm>
          <a:prstGeom prst="rect">
            <a:avLst/>
          </a:prstGeom>
          <a:ln w="12700">
            <a:miter lim="400000"/>
          </a:ln>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KEY POINT - example: increasing for X years reaches peak…"/>
          <p:cNvSpPr txBox="1">
            <a:spLocks noGrp="1"/>
          </p:cNvSpPr>
          <p:nvPr>
            <p:ph type="body" idx="1"/>
          </p:nvPr>
        </p:nvSpPr>
        <p:spPr>
          <a:xfrm>
            <a:off x="1206500" y="3868687"/>
            <a:ext cx="21971000" cy="8256012"/>
          </a:xfrm>
          <a:prstGeom prst="rect">
            <a:avLst/>
          </a:prstGeom>
        </p:spPr>
        <p:txBody>
          <a:bodyPr lIns="50800" tIns="50800" rIns="50800" bIns="50800" anchor="t">
            <a:normAutofit/>
          </a:bodyPr>
          <a:lstStyle/>
          <a:p>
            <a:pPr marL="0" indent="0">
              <a:lnSpc>
                <a:spcPct val="100000"/>
              </a:lnSpc>
              <a:spcBef>
                <a:spcPts val="0"/>
              </a:spcBef>
              <a:buNone/>
            </a:pPr>
            <a:r>
              <a:rPr lang="en-US" sz="3600" b="1">
                <a:latin typeface="Arial"/>
                <a:cs typeface="Arial"/>
              </a:rPr>
              <a:t>Key Findings:</a:t>
            </a:r>
          </a:p>
          <a:p>
            <a:pPr marL="0" indent="0">
              <a:lnSpc>
                <a:spcPct val="100000"/>
              </a:lnSpc>
              <a:spcBef>
                <a:spcPts val="0"/>
              </a:spcBef>
              <a:buNone/>
            </a:pPr>
            <a:endParaRPr lang="en-US" sz="3600" b="1">
              <a:latin typeface="Arial" panose="020B0604020202020204" pitchFamily="34" charset="0"/>
              <a:cs typeface="Arial" panose="020B0604020202020204" pitchFamily="34" charset="0"/>
            </a:endParaRPr>
          </a:p>
          <a:p>
            <a:pPr hangingPunct="1">
              <a:lnSpc>
                <a:spcPct val="150000"/>
              </a:lnSpc>
              <a:spcBef>
                <a:spcPts val="0"/>
              </a:spcBef>
            </a:pPr>
            <a:r>
              <a:rPr lang="en-US" sz="3600">
                <a:latin typeface="Arial"/>
                <a:cs typeface="Arial"/>
              </a:rPr>
              <a:t>The total new case showed India the highest number of cases, however, new case per million showed that many countries have higher new cases than India between 4/14/2021 to 4/23/2021.</a:t>
            </a:r>
          </a:p>
          <a:p>
            <a:pPr>
              <a:lnSpc>
                <a:spcPct val="110000"/>
              </a:lnSpc>
            </a:pPr>
            <a:r>
              <a:rPr lang="en-US" sz="3600">
                <a:latin typeface="Arial"/>
                <a:cs typeface="Arial"/>
              </a:rPr>
              <a:t>Dimension: Location</a:t>
            </a:r>
          </a:p>
          <a:p>
            <a:pPr>
              <a:lnSpc>
                <a:spcPct val="110000"/>
              </a:lnSpc>
            </a:pPr>
            <a:r>
              <a:rPr lang="en-US" sz="3600">
                <a:latin typeface="Arial"/>
                <a:cs typeface="Arial"/>
              </a:rPr>
              <a:t>Measure 1: SUM(New Cases)</a:t>
            </a:r>
          </a:p>
          <a:p>
            <a:pPr>
              <a:lnSpc>
                <a:spcPct val="110000"/>
              </a:lnSpc>
            </a:pPr>
            <a:r>
              <a:rPr lang="en-US" sz="3600">
                <a:latin typeface="Arial"/>
                <a:cs typeface="Arial"/>
              </a:rPr>
              <a:t>Measure 2: SUM(New Cases Per Million)</a:t>
            </a:r>
            <a:endParaRPr lang="en-US" sz="3600">
              <a:latin typeface="Arial"/>
              <a:ea typeface="+mn-lt"/>
              <a:cs typeface="Arial"/>
            </a:endParaRPr>
          </a:p>
          <a:p>
            <a:pPr marL="0" indent="0">
              <a:lnSpc>
                <a:spcPct val="110000"/>
              </a:lnSpc>
              <a:buNone/>
            </a:pPr>
            <a:endParaRPr lang="en-US" sz="3600" b="1">
              <a:latin typeface="Arial"/>
              <a:ea typeface="+mn-lt"/>
              <a:cs typeface="Arial"/>
            </a:endParaRPr>
          </a:p>
          <a:p>
            <a:pPr>
              <a:lnSpc>
                <a:spcPct val="110000"/>
              </a:lnSpc>
            </a:pPr>
            <a:endParaRPr lang="en-US" sz="3600" b="1">
              <a:latin typeface="Arial"/>
              <a:cs typeface="Arial"/>
            </a:endParaRPr>
          </a:p>
          <a:p>
            <a:pPr>
              <a:lnSpc>
                <a:spcPct val="110000"/>
              </a:lnSpc>
            </a:pPr>
            <a:endParaRPr lang="en-US" sz="3600" b="1">
              <a:latin typeface="Arial"/>
              <a:cs typeface="Arial"/>
            </a:endParaRPr>
          </a:p>
        </p:txBody>
      </p:sp>
      <p:pic>
        <p:nvPicPr>
          <p:cNvPr id="6" name="Image">
            <a:extLst>
              <a:ext uri="{FF2B5EF4-FFF2-40B4-BE49-F238E27FC236}">
                <a16:creationId xmlns:a16="http://schemas.microsoft.com/office/drawing/2014/main" id="{495ADB51-34EB-D147-848A-A069EB1B712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12" name="Analysis #1 - Background">
            <a:extLst>
              <a:ext uri="{FF2B5EF4-FFF2-40B4-BE49-F238E27FC236}">
                <a16:creationId xmlns:a16="http://schemas.microsoft.com/office/drawing/2014/main" id="{322FB43A-AF86-8F4B-98CE-2580ECCABEC7}"/>
              </a:ext>
            </a:extLst>
          </p:cNvPr>
          <p:cNvSpPr txBox="1"/>
          <p:nvPr/>
        </p:nvSpPr>
        <p:spPr>
          <a:xfrm>
            <a:off x="1206499" y="2255896"/>
            <a:ext cx="21971001" cy="9347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algn="l" defTabSz="825500">
              <a:defRPr sz="5500" b="1">
                <a:solidFill>
                  <a:srgbClr val="000000"/>
                </a:solidFill>
              </a:defRPr>
            </a:lvl1pPr>
          </a:lstStyle>
          <a:p>
            <a:r>
              <a:rPr>
                <a:latin typeface="Arial" panose="020B0604020202020204" pitchFamily="34" charset="0"/>
                <a:cs typeface="Arial" panose="020B0604020202020204" pitchFamily="34" charset="0"/>
              </a:rPr>
              <a:t>Analysis </a:t>
            </a:r>
            <a:r>
              <a:rPr lang="en-US">
                <a:latin typeface="Arial" panose="020B0604020202020204" pitchFamily="34" charset="0"/>
                <a:cs typeface="Arial" panose="020B0604020202020204" pitchFamily="34" charset="0"/>
              </a:rPr>
              <a:t>3 – Conclusion</a:t>
            </a:r>
            <a:endParaRPr>
              <a:latin typeface="Arial" panose="020B0604020202020204" pitchFamily="34" charset="0"/>
              <a:cs typeface="Arial" panose="020B0604020202020204" pitchFamily="34" charset="0"/>
            </a:endParaRPr>
          </a:p>
        </p:txBody>
      </p:sp>
      <p:sp>
        <p:nvSpPr>
          <p:cNvPr id="13" name="Feature performance.">
            <a:extLst>
              <a:ext uri="{FF2B5EF4-FFF2-40B4-BE49-F238E27FC236}">
                <a16:creationId xmlns:a16="http://schemas.microsoft.com/office/drawing/2014/main" id="{0B2E7CC6-5374-3F46-AD44-DA1BB7CA13E1}"/>
              </a:ext>
            </a:extLst>
          </p:cNvPr>
          <p:cNvSpPr txBox="1">
            <a:spLocks noGrp="1"/>
          </p:cNvSpPr>
          <p:nvPr>
            <p:ph type="title"/>
          </p:nvPr>
        </p:nvSpPr>
        <p:spPr>
          <a:xfrm>
            <a:off x="1206499" y="1079499"/>
            <a:ext cx="21971001" cy="1433164"/>
          </a:xfrm>
          <a:prstGeom prst="rect">
            <a:avLst/>
          </a:prstGeom>
        </p:spPr>
        <p:txBody>
          <a:bodyPr lIns="50800" tIns="50800" rIns="50800" bIns="50800" anchor="t">
            <a:normAutofit/>
          </a:bodyPr>
          <a:lstStyle/>
          <a:p>
            <a:r>
              <a:rPr lang="en-US">
                <a:latin typeface="Arial"/>
                <a:cs typeface="Arial"/>
              </a:rPr>
              <a:t>Covid-19 New Cases</a:t>
            </a:r>
          </a:p>
        </p:txBody>
      </p:sp>
    </p:spTree>
    <p:extLst>
      <p:ext uri="{BB962C8B-B14F-4D97-AF65-F5344CB8AC3E}">
        <p14:creationId xmlns:p14="http://schemas.microsoft.com/office/powerpoint/2010/main" val="1033056154"/>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INSERT INTRO INFO…"/>
          <p:cNvSpPr txBox="1">
            <a:spLocks noGrp="1"/>
          </p:cNvSpPr>
          <p:nvPr>
            <p:ph type="body" idx="1"/>
          </p:nvPr>
        </p:nvSpPr>
        <p:spPr>
          <a:xfrm>
            <a:off x="1206500" y="3868687"/>
            <a:ext cx="21971000" cy="7317473"/>
          </a:xfrm>
          <a:prstGeom prst="rect">
            <a:avLst/>
          </a:prstGeom>
        </p:spPr>
        <p:txBody>
          <a:bodyPr lIns="50800" tIns="50800" rIns="50800" bIns="50800" anchor="t">
            <a:noAutofit/>
          </a:bodyPr>
          <a:lstStyle/>
          <a:p>
            <a:pPr marL="0" indent="0">
              <a:lnSpc>
                <a:spcPct val="100000"/>
              </a:lnSpc>
              <a:spcBef>
                <a:spcPts val="0"/>
              </a:spcBef>
              <a:buNone/>
            </a:pPr>
            <a:endParaRPr lang="en-US" sz="3600" b="1">
              <a:latin typeface="Arial" panose="020B0604020202020204" pitchFamily="34" charset="0"/>
              <a:cs typeface="Arial" panose="020B0604020202020204" pitchFamily="34" charset="0"/>
            </a:endParaRPr>
          </a:p>
          <a:p>
            <a:pPr marL="0" indent="0">
              <a:lnSpc>
                <a:spcPct val="100000"/>
              </a:lnSpc>
              <a:spcBef>
                <a:spcPts val="0"/>
              </a:spcBef>
              <a:buNone/>
            </a:pPr>
            <a:r>
              <a:rPr lang="en-US" sz="3600" b="1">
                <a:latin typeface="Arial" panose="020B0604020202020204" pitchFamily="34" charset="0"/>
                <a:cs typeface="Arial" panose="020B0604020202020204" pitchFamily="34" charset="0"/>
              </a:rPr>
              <a:t>Goal: </a:t>
            </a:r>
            <a:endParaRPr lang="en-US" sz="3600">
              <a:latin typeface="Arial" panose="020B0604020202020204" pitchFamily="34" charset="0"/>
              <a:cs typeface="Arial" panose="020B0604020202020204" pitchFamily="34" charset="0"/>
            </a:endParaRPr>
          </a:p>
          <a:p>
            <a:pPr hangingPunct="1">
              <a:lnSpc>
                <a:spcPct val="150000"/>
              </a:lnSpc>
              <a:spcBef>
                <a:spcPts val="0"/>
              </a:spcBef>
            </a:pPr>
            <a:r>
              <a:rPr lang="en-US" sz="3600">
                <a:latin typeface="Arial" panose="020B0604020202020204" pitchFamily="34" charset="0"/>
                <a:cs typeface="Arial" panose="020B0604020202020204" pitchFamily="34" charset="0"/>
              </a:rPr>
              <a:t>Identify COVID-19 fatalities .</a:t>
            </a:r>
          </a:p>
          <a:p>
            <a:pPr hangingPunct="1">
              <a:lnSpc>
                <a:spcPct val="150000"/>
              </a:lnSpc>
              <a:spcBef>
                <a:spcPts val="0"/>
              </a:spcBef>
            </a:pPr>
            <a:r>
              <a:rPr lang="en-US" sz="3600">
                <a:latin typeface="Arial" panose="020B0604020202020204" pitchFamily="34" charset="0"/>
                <a:cs typeface="Arial" panose="020B0604020202020204" pitchFamily="34" charset="0"/>
              </a:rPr>
              <a:t>Compare analyzing total deaths by raw numbers and new cases per million</a:t>
            </a:r>
            <a:endParaRPr lang="en-US" sz="3600" b="1">
              <a:latin typeface="Arial" panose="020B0604020202020204" pitchFamily="34" charset="0"/>
              <a:cs typeface="Arial" panose="020B0604020202020204" pitchFamily="34" charset="0"/>
            </a:endParaRPr>
          </a:p>
          <a:p>
            <a:pPr marL="0" indent="0" hangingPunct="1">
              <a:lnSpc>
                <a:spcPct val="150000"/>
              </a:lnSpc>
              <a:spcBef>
                <a:spcPts val="0"/>
              </a:spcBef>
              <a:buNone/>
            </a:pPr>
            <a:endParaRPr lang="en-US" sz="3600" b="1">
              <a:latin typeface="Arial" panose="020B0604020202020204" pitchFamily="34" charset="0"/>
              <a:cs typeface="Arial" panose="020B0604020202020204" pitchFamily="34" charset="0"/>
            </a:endParaRPr>
          </a:p>
          <a:p>
            <a:pPr marL="0" indent="0">
              <a:lnSpc>
                <a:spcPct val="100000"/>
              </a:lnSpc>
              <a:spcBef>
                <a:spcPts val="0"/>
              </a:spcBef>
              <a:buNone/>
            </a:pPr>
            <a:r>
              <a:rPr lang="en-US" sz="3600" b="1">
                <a:latin typeface="Arial" panose="020B0604020202020204" pitchFamily="34" charset="0"/>
                <a:cs typeface="Arial" panose="020B0604020202020204" pitchFamily="34" charset="0"/>
              </a:rPr>
              <a:t>How:</a:t>
            </a:r>
          </a:p>
          <a:p>
            <a:pPr hangingPunct="1">
              <a:lnSpc>
                <a:spcPct val="150000"/>
              </a:lnSpc>
              <a:spcBef>
                <a:spcPts val="0"/>
              </a:spcBef>
            </a:pPr>
            <a:r>
              <a:rPr lang="en-US" sz="3600">
                <a:latin typeface="Arial" panose="020B0604020202020204" pitchFamily="34" charset="0"/>
                <a:cs typeface="Arial" panose="020B0604020202020204" pitchFamily="34" charset="0"/>
              </a:rPr>
              <a:t>Utilize Tableau to create a global heatmap.</a:t>
            </a:r>
          </a:p>
          <a:p>
            <a:pPr hangingPunct="1">
              <a:lnSpc>
                <a:spcPct val="150000"/>
              </a:lnSpc>
              <a:spcBef>
                <a:spcPts val="0"/>
              </a:spcBef>
            </a:pPr>
            <a:r>
              <a:rPr lang="en-US" sz="3600">
                <a:latin typeface="Arial" panose="020B0604020202020204" pitchFamily="34" charset="0"/>
                <a:cs typeface="Arial" panose="020B0604020202020204" pitchFamily="34" charset="0"/>
              </a:rPr>
              <a:t>Color data scales by severity of COVID-19 outbreak; the more deaths the darker the color.</a:t>
            </a:r>
            <a:endParaRPr lang="en-US" sz="3600" i="1">
              <a:latin typeface="Arial" panose="020B0604020202020204" pitchFamily="34" charset="0"/>
              <a:cs typeface="Arial" panose="020B0604020202020204" pitchFamily="34" charset="0"/>
            </a:endParaRPr>
          </a:p>
          <a:p>
            <a:pPr marL="0" indent="0">
              <a:lnSpc>
                <a:spcPct val="100000"/>
              </a:lnSpc>
              <a:spcBef>
                <a:spcPts val="0"/>
              </a:spcBef>
              <a:buNone/>
            </a:pPr>
            <a:endParaRPr lang="en-US" sz="3600">
              <a:latin typeface="Arial" panose="020B0604020202020204" pitchFamily="34" charset="0"/>
              <a:cs typeface="Arial" panose="020B0604020202020204" pitchFamily="34" charset="0"/>
            </a:endParaRPr>
          </a:p>
          <a:p>
            <a:pPr lvl="1" indent="0">
              <a:lnSpc>
                <a:spcPct val="100000"/>
              </a:lnSpc>
              <a:spcBef>
                <a:spcPts val="0"/>
              </a:spcBef>
              <a:buNone/>
            </a:pPr>
            <a:endParaRPr lang="en-US" sz="3600" i="1">
              <a:latin typeface="Arial" panose="020B0604020202020204" pitchFamily="34" charset="0"/>
              <a:cs typeface="Arial" panose="020B0604020202020204" pitchFamily="34" charset="0"/>
            </a:endParaRPr>
          </a:p>
        </p:txBody>
      </p:sp>
      <p:pic>
        <p:nvPicPr>
          <p:cNvPr id="6" name="Image">
            <a:extLst>
              <a:ext uri="{FF2B5EF4-FFF2-40B4-BE49-F238E27FC236}">
                <a16:creationId xmlns:a16="http://schemas.microsoft.com/office/drawing/2014/main" id="{B72AAC94-A0B9-8044-BF9C-A9C12D1A4C4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9" name="Analysis #1 - Background">
            <a:extLst>
              <a:ext uri="{FF2B5EF4-FFF2-40B4-BE49-F238E27FC236}">
                <a16:creationId xmlns:a16="http://schemas.microsoft.com/office/drawing/2014/main" id="{28A2F882-6DB5-894B-A516-F9FBD0AFAA3E}"/>
              </a:ext>
            </a:extLst>
          </p:cNvPr>
          <p:cNvSpPr txBox="1"/>
          <p:nvPr/>
        </p:nvSpPr>
        <p:spPr>
          <a:xfrm>
            <a:off x="1206499" y="2255896"/>
            <a:ext cx="21971001" cy="93477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tIns="45720" rIns="45719" bIns="45720" anchor="t">
            <a:normAutofit/>
          </a:bodyPr>
          <a:lstStyle>
            <a:lvl1pPr algn="l" defTabSz="825500">
              <a:defRPr sz="5500" b="1">
                <a:solidFill>
                  <a:srgbClr val="000000"/>
                </a:solidFill>
              </a:defRPr>
            </a:lvl1pPr>
          </a:lstStyle>
          <a:p>
            <a:r>
              <a:rPr lang="en-US">
                <a:latin typeface="Arial" panose="020B0604020202020204" pitchFamily="34" charset="0"/>
                <a:cs typeface="Arial" panose="020B0604020202020204" pitchFamily="34" charset="0"/>
              </a:rPr>
              <a:t>Introduction</a:t>
            </a:r>
            <a:r>
              <a:rPr>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4 </a:t>
            </a:r>
            <a:endParaRPr>
              <a:latin typeface="Arial" panose="020B0604020202020204" pitchFamily="34" charset="0"/>
              <a:cs typeface="Arial" panose="020B0604020202020204" pitchFamily="34" charset="0"/>
            </a:endParaRPr>
          </a:p>
        </p:txBody>
      </p:sp>
      <p:sp>
        <p:nvSpPr>
          <p:cNvPr id="11" name="Feature performance.">
            <a:extLst>
              <a:ext uri="{FF2B5EF4-FFF2-40B4-BE49-F238E27FC236}">
                <a16:creationId xmlns:a16="http://schemas.microsoft.com/office/drawing/2014/main" id="{28BB4D47-A5C7-B741-967F-9B5209060FE4}"/>
              </a:ext>
            </a:extLst>
          </p:cNvPr>
          <p:cNvSpPr txBox="1">
            <a:spLocks noGrp="1"/>
          </p:cNvSpPr>
          <p:nvPr>
            <p:ph type="title"/>
          </p:nvPr>
        </p:nvSpPr>
        <p:spPr>
          <a:xfrm>
            <a:off x="1206499" y="1079499"/>
            <a:ext cx="21971001" cy="1433164"/>
          </a:xfrm>
          <a:prstGeom prst="rect">
            <a:avLst/>
          </a:prstGeom>
        </p:spPr>
        <p:txBody>
          <a:bodyPr lIns="50800" tIns="50800" rIns="50800" bIns="50800" anchor="t">
            <a:normAutofit/>
          </a:bodyPr>
          <a:lstStyle/>
          <a:p>
            <a:r>
              <a:rPr lang="en-US">
                <a:latin typeface="Arial"/>
                <a:cs typeface="Arial"/>
              </a:rPr>
              <a:t>COVID-19 Total Deaths</a:t>
            </a:r>
            <a:endParaRPr lang="en-US"/>
          </a:p>
        </p:txBody>
      </p:sp>
      <p:pic>
        <p:nvPicPr>
          <p:cNvPr id="3" name="Picture 3" descr="Text&#10;&#10;Description automatically generated">
            <a:extLst>
              <a:ext uri="{FF2B5EF4-FFF2-40B4-BE49-F238E27FC236}">
                <a16:creationId xmlns:a16="http://schemas.microsoft.com/office/drawing/2014/main" id="{3EC23FD7-CFDB-4F47-8233-BFC39CF66EE0}"/>
              </a:ext>
            </a:extLst>
          </p:cNvPr>
          <p:cNvPicPr>
            <a:picLocks noChangeAspect="1"/>
          </p:cNvPicPr>
          <p:nvPr/>
        </p:nvPicPr>
        <p:blipFill>
          <a:blip r:embed="rId4"/>
          <a:stretch>
            <a:fillRect/>
          </a:stretch>
        </p:blipFill>
        <p:spPr>
          <a:xfrm>
            <a:off x="1622652" y="10278868"/>
            <a:ext cx="15484167" cy="2456418"/>
          </a:xfrm>
          <a:prstGeom prst="rect">
            <a:avLst/>
          </a:prstGeom>
        </p:spPr>
      </p:pic>
    </p:spTree>
    <p:extLst>
      <p:ext uri="{BB962C8B-B14F-4D97-AF65-F5344CB8AC3E}">
        <p14:creationId xmlns:p14="http://schemas.microsoft.com/office/powerpoint/2010/main" val="865044610"/>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a:extLst>
              <a:ext uri="{FF2B5EF4-FFF2-40B4-BE49-F238E27FC236}">
                <a16:creationId xmlns:a16="http://schemas.microsoft.com/office/drawing/2014/main" id="{495ADB51-34EB-D147-848A-A069EB1B712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8" name="Check-ins per day.">
            <a:extLst>
              <a:ext uri="{FF2B5EF4-FFF2-40B4-BE49-F238E27FC236}">
                <a16:creationId xmlns:a16="http://schemas.microsoft.com/office/drawing/2014/main" id="{3AF6C105-56C4-D444-BFB9-20759BFC6F0D}"/>
              </a:ext>
            </a:extLst>
          </p:cNvPr>
          <p:cNvSpPr txBox="1">
            <a:spLocks noGrp="1"/>
          </p:cNvSpPr>
          <p:nvPr>
            <p:ph type="title"/>
          </p:nvPr>
        </p:nvSpPr>
        <p:spPr>
          <a:xfrm>
            <a:off x="1206500" y="1079500"/>
            <a:ext cx="21971000" cy="1433163"/>
          </a:xfrm>
          <a:prstGeom prst="rect">
            <a:avLst/>
          </a:prstGeom>
        </p:spPr>
        <p:txBody>
          <a:bodyPr lIns="50800" tIns="50800" rIns="50800" bIns="50800" anchor="t">
            <a:normAutofit/>
          </a:bodyPr>
          <a:lstStyle/>
          <a:p>
            <a:r>
              <a:rPr lang="en-US">
                <a:latin typeface="Arial" panose="020B0604020202020204" pitchFamily="34" charset="0"/>
                <a:cs typeface="Arial" panose="020B0604020202020204" pitchFamily="34" charset="0"/>
              </a:rPr>
              <a:t>Total Deaths</a:t>
            </a:r>
            <a:endParaRPr>
              <a:latin typeface="Arial" panose="020B0604020202020204" pitchFamily="34" charset="0"/>
              <a:cs typeface="Arial" panose="020B0604020202020204" pitchFamily="34" charset="0"/>
            </a:endParaRPr>
          </a:p>
        </p:txBody>
      </p:sp>
      <p:sp>
        <p:nvSpPr>
          <p:cNvPr id="9" name="Analysis #2 - Background">
            <a:extLst>
              <a:ext uri="{FF2B5EF4-FFF2-40B4-BE49-F238E27FC236}">
                <a16:creationId xmlns:a16="http://schemas.microsoft.com/office/drawing/2014/main" id="{0AE266C3-834E-0140-AC2C-3A705F0BEF7F}"/>
              </a:ext>
            </a:extLst>
          </p:cNvPr>
          <p:cNvSpPr txBox="1"/>
          <p:nvPr/>
        </p:nvSpPr>
        <p:spPr>
          <a:xfrm>
            <a:off x="1206500" y="2255896"/>
            <a:ext cx="21971001" cy="93477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tIns="45720" rIns="45719" bIns="45720" anchor="t">
            <a:normAutofit/>
          </a:bodyPr>
          <a:lstStyle>
            <a:lvl1pPr algn="l" defTabSz="825500">
              <a:defRPr sz="5500" b="1">
                <a:solidFill>
                  <a:srgbClr val="000000"/>
                </a:solidFill>
              </a:defRPr>
            </a:lvl1pPr>
          </a:lstStyle>
          <a:p>
            <a:r>
              <a:rPr>
                <a:latin typeface="Arial" panose="020B0604020202020204" pitchFamily="34" charset="0"/>
                <a:cs typeface="Arial" panose="020B0604020202020204" pitchFamily="34" charset="0"/>
              </a:rPr>
              <a:t>Analysis </a:t>
            </a:r>
            <a:r>
              <a:rPr lang="en-US">
                <a:latin typeface="Arial" panose="020B0604020202020204" pitchFamily="34" charset="0"/>
                <a:cs typeface="Arial" panose="020B0604020202020204" pitchFamily="34" charset="0"/>
              </a:rPr>
              <a:t>4 –</a:t>
            </a:r>
            <a:r>
              <a:rPr>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Total Death Heat Map</a:t>
            </a:r>
            <a:endParaRPr>
              <a:latin typeface="Arial" panose="020B0604020202020204" pitchFamily="34" charset="0"/>
              <a:cs typeface="Arial" panose="020B0604020202020204" pitchFamily="34" charset="0"/>
            </a:endParaRPr>
          </a:p>
        </p:txBody>
      </p:sp>
      <p:pic>
        <p:nvPicPr>
          <p:cNvPr id="7" name="slide22" descr="Dashboard 3">
            <a:extLst>
              <a:ext uri="{FF2B5EF4-FFF2-40B4-BE49-F238E27FC236}">
                <a16:creationId xmlns:a16="http://schemas.microsoft.com/office/drawing/2014/main" id="{C4B3F60A-A3FD-4A57-B8E0-A33B8E56A4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6499" y="3190674"/>
            <a:ext cx="12910554" cy="10328443"/>
          </a:xfrm>
          <a:prstGeom prst="rect">
            <a:avLst/>
          </a:prstGeom>
        </p:spPr>
      </p:pic>
      <p:sp>
        <p:nvSpPr>
          <p:cNvPr id="11" name="TextBox 10">
            <a:extLst>
              <a:ext uri="{FF2B5EF4-FFF2-40B4-BE49-F238E27FC236}">
                <a16:creationId xmlns:a16="http://schemas.microsoft.com/office/drawing/2014/main" id="{E24D6D79-0FA3-4586-8E46-F22C4DD7E7C0}"/>
              </a:ext>
            </a:extLst>
          </p:cNvPr>
          <p:cNvSpPr txBox="1"/>
          <p:nvPr/>
        </p:nvSpPr>
        <p:spPr>
          <a:xfrm>
            <a:off x="13626414" y="5071043"/>
            <a:ext cx="7568773" cy="52116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R="0" algn="l" defTabSz="2438338" rtl="0" fontAlgn="auto" latinLnBrk="0" hangingPunct="0">
              <a:lnSpc>
                <a:spcPct val="100000"/>
              </a:lnSpc>
              <a:spcBef>
                <a:spcPts val="0"/>
              </a:spcBef>
              <a:spcAft>
                <a:spcPts val="0"/>
              </a:spcAft>
              <a:buClrTx/>
              <a:buSzTx/>
              <a:tabLst/>
            </a:pPr>
            <a:r>
              <a:rPr kumimoji="0" lang="en-US" sz="4000" b="1" i="0" u="none" strike="noStrike" cap="none" spc="0" normalizeH="0" baseline="0">
                <a:ln>
                  <a:noFill/>
                </a:ln>
                <a:solidFill>
                  <a:srgbClr val="000000"/>
                </a:solidFill>
                <a:effectLst/>
                <a:uFillTx/>
                <a:latin typeface="Arial"/>
                <a:cs typeface="Arial"/>
                <a:sym typeface="Helvetica Neue"/>
              </a:rPr>
              <a:t>Total Death by </a:t>
            </a:r>
            <a:r>
              <a:rPr lang="en-US" sz="4000" b="1">
                <a:solidFill>
                  <a:srgbClr val="000000"/>
                </a:solidFill>
                <a:latin typeface="Arial"/>
                <a:cs typeface="Arial"/>
              </a:rPr>
              <a:t>Country</a:t>
            </a:r>
            <a:endParaRPr kumimoji="0" lang="en-US" sz="4000" b="1" i="0" u="none" strike="noStrike" cap="none" spc="0" normalizeH="0" baseline="0">
              <a:ln>
                <a:noFill/>
              </a:ln>
              <a:solidFill>
                <a:srgbClr val="000000"/>
              </a:solidFill>
              <a:effectLst/>
              <a:uFillTx/>
              <a:latin typeface="Arial" panose="020B0604020202020204" pitchFamily="34" charset="0"/>
              <a:cs typeface="Arial" panose="020B0604020202020204" pitchFamily="34" charset="0"/>
              <a:sym typeface="Helvetica Neue"/>
            </a:endParaRP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India: 189,544</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United States: 571,197</a:t>
            </a:r>
          </a:p>
          <a:p>
            <a:pPr marL="571500" indent="-571500" algn="l">
              <a:buFont typeface="Arial" panose="020B0604020202020204" pitchFamily="34" charset="0"/>
              <a:buChar char="•"/>
            </a:pPr>
            <a:r>
              <a:rPr lang="en-US" sz="3600">
                <a:solidFill>
                  <a:srgbClr val="000000"/>
                </a:solidFill>
                <a:latin typeface="Arial" panose="020B0604020202020204" pitchFamily="34" charset="0"/>
                <a:cs typeface="Arial" panose="020B0604020202020204" pitchFamily="34" charset="0"/>
              </a:rPr>
              <a:t>Hungary: 26,208</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endParaRPr lang="en-US" sz="3600">
              <a:solidFill>
                <a:srgbClr val="000000"/>
              </a:solidFill>
              <a:latin typeface="Arial" panose="020B0604020202020204" pitchFamily="34" charset="0"/>
              <a:cs typeface="Arial" panose="020B0604020202020204" pitchFamily="34" charset="0"/>
            </a:endParaRPr>
          </a:p>
          <a:p>
            <a:pPr marR="0" algn="l" defTabSz="2438338" rtl="0" fontAlgn="auto" latinLnBrk="0" hangingPunct="0">
              <a:lnSpc>
                <a:spcPct val="100000"/>
              </a:lnSpc>
              <a:spcBef>
                <a:spcPts val="0"/>
              </a:spcBef>
              <a:spcAft>
                <a:spcPts val="0"/>
              </a:spcAft>
              <a:buClrTx/>
              <a:buSzTx/>
              <a:tabLst/>
            </a:pPr>
            <a:r>
              <a:rPr lang="en-US" sz="4000" b="1">
                <a:solidFill>
                  <a:srgbClr val="000000"/>
                </a:solidFill>
                <a:latin typeface="Arial" panose="020B0604020202020204" pitchFamily="34" charset="0"/>
                <a:cs typeface="Arial" panose="020B0604020202020204" pitchFamily="34" charset="0"/>
              </a:rPr>
              <a:t>Total Death Per Million</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India: 137</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United States: 1,726</a:t>
            </a:r>
          </a:p>
          <a:p>
            <a:pPr marL="571500" marR="0" indent="-5715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3600">
                <a:solidFill>
                  <a:srgbClr val="000000"/>
                </a:solidFill>
                <a:latin typeface="Arial" panose="020B0604020202020204" pitchFamily="34" charset="0"/>
                <a:cs typeface="Arial" panose="020B0604020202020204" pitchFamily="34" charset="0"/>
              </a:rPr>
              <a:t>Hungary: 2,713</a:t>
            </a:r>
          </a:p>
        </p:txBody>
      </p:sp>
      <p:sp>
        <p:nvSpPr>
          <p:cNvPr id="12" name="Rectangle: Rounded Corners 11">
            <a:extLst>
              <a:ext uri="{FF2B5EF4-FFF2-40B4-BE49-F238E27FC236}">
                <a16:creationId xmlns:a16="http://schemas.microsoft.com/office/drawing/2014/main" id="{16B55B26-D292-4D8A-8108-162EA3BBB659}"/>
              </a:ext>
            </a:extLst>
          </p:cNvPr>
          <p:cNvSpPr/>
          <p:nvPr/>
        </p:nvSpPr>
        <p:spPr>
          <a:xfrm>
            <a:off x="1899945" y="5828596"/>
            <a:ext cx="1288868" cy="627017"/>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3" name="Rectangle: Rounded Corners 12">
            <a:extLst>
              <a:ext uri="{FF2B5EF4-FFF2-40B4-BE49-F238E27FC236}">
                <a16:creationId xmlns:a16="http://schemas.microsoft.com/office/drawing/2014/main" id="{3DDDEC6C-6A11-493C-8B8B-CA625D03ACB9}"/>
              </a:ext>
            </a:extLst>
          </p:cNvPr>
          <p:cNvSpPr/>
          <p:nvPr/>
        </p:nvSpPr>
        <p:spPr>
          <a:xfrm>
            <a:off x="10662365" y="6796784"/>
            <a:ext cx="1288868" cy="627017"/>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4" name="Rectangle: Rounded Corners 13">
            <a:extLst>
              <a:ext uri="{FF2B5EF4-FFF2-40B4-BE49-F238E27FC236}">
                <a16:creationId xmlns:a16="http://schemas.microsoft.com/office/drawing/2014/main" id="{2D54A12F-6B32-4741-A49B-1622B20F1EDE}"/>
              </a:ext>
            </a:extLst>
          </p:cNvPr>
          <p:cNvSpPr/>
          <p:nvPr/>
        </p:nvSpPr>
        <p:spPr>
          <a:xfrm>
            <a:off x="1899945" y="10946162"/>
            <a:ext cx="1288868" cy="627017"/>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5" name="Rectangle: Rounded Corners 14">
            <a:extLst>
              <a:ext uri="{FF2B5EF4-FFF2-40B4-BE49-F238E27FC236}">
                <a16:creationId xmlns:a16="http://schemas.microsoft.com/office/drawing/2014/main" id="{74D25D76-705B-444A-99CD-8929EFBFB9F0}"/>
              </a:ext>
            </a:extLst>
          </p:cNvPr>
          <p:cNvSpPr/>
          <p:nvPr/>
        </p:nvSpPr>
        <p:spPr>
          <a:xfrm>
            <a:off x="10662365" y="11945086"/>
            <a:ext cx="1288868" cy="627017"/>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86172902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a:extLst>
              <a:ext uri="{FF2B5EF4-FFF2-40B4-BE49-F238E27FC236}">
                <a16:creationId xmlns:a16="http://schemas.microsoft.com/office/drawing/2014/main" id="{495ADB51-34EB-D147-848A-A069EB1B712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8" name="Check-ins per day.">
            <a:extLst>
              <a:ext uri="{FF2B5EF4-FFF2-40B4-BE49-F238E27FC236}">
                <a16:creationId xmlns:a16="http://schemas.microsoft.com/office/drawing/2014/main" id="{3AF6C105-56C4-D444-BFB9-20759BFC6F0D}"/>
              </a:ext>
            </a:extLst>
          </p:cNvPr>
          <p:cNvSpPr txBox="1">
            <a:spLocks noGrp="1"/>
          </p:cNvSpPr>
          <p:nvPr>
            <p:ph type="title"/>
          </p:nvPr>
        </p:nvSpPr>
        <p:spPr>
          <a:xfrm>
            <a:off x="1206500" y="1079500"/>
            <a:ext cx="21971000" cy="1433163"/>
          </a:xfrm>
          <a:prstGeom prst="rect">
            <a:avLst/>
          </a:prstGeom>
        </p:spPr>
        <p:txBody>
          <a:bodyPr lIns="50800" tIns="50800" rIns="50800" bIns="50800" anchor="t">
            <a:normAutofit/>
          </a:bodyPr>
          <a:lstStyle/>
          <a:p>
            <a:r>
              <a:rPr lang="en-US">
                <a:latin typeface="Arial" panose="020B0604020202020204" pitchFamily="34" charset="0"/>
                <a:cs typeface="Arial" panose="020B0604020202020204" pitchFamily="34" charset="0"/>
              </a:rPr>
              <a:t>Total Deaths</a:t>
            </a:r>
            <a:endParaRPr>
              <a:latin typeface="Arial" panose="020B0604020202020204" pitchFamily="34" charset="0"/>
              <a:cs typeface="Arial" panose="020B0604020202020204" pitchFamily="34" charset="0"/>
            </a:endParaRPr>
          </a:p>
        </p:txBody>
      </p:sp>
      <p:sp>
        <p:nvSpPr>
          <p:cNvPr id="9" name="Analysis #2 - Background">
            <a:extLst>
              <a:ext uri="{FF2B5EF4-FFF2-40B4-BE49-F238E27FC236}">
                <a16:creationId xmlns:a16="http://schemas.microsoft.com/office/drawing/2014/main" id="{0AE266C3-834E-0140-AC2C-3A705F0BEF7F}"/>
              </a:ext>
            </a:extLst>
          </p:cNvPr>
          <p:cNvSpPr txBox="1"/>
          <p:nvPr/>
        </p:nvSpPr>
        <p:spPr>
          <a:xfrm>
            <a:off x="1206500" y="2255896"/>
            <a:ext cx="21971001" cy="93477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tIns="45720" rIns="45719" bIns="45720" anchor="t">
            <a:normAutofit/>
          </a:bodyPr>
          <a:lstStyle>
            <a:lvl1pPr algn="l" defTabSz="825500">
              <a:defRPr sz="5500" b="1">
                <a:solidFill>
                  <a:srgbClr val="000000"/>
                </a:solidFill>
              </a:defRPr>
            </a:lvl1pPr>
          </a:lstStyle>
          <a:p>
            <a:r>
              <a:rPr>
                <a:latin typeface="Arial" panose="020B0604020202020204" pitchFamily="34" charset="0"/>
                <a:cs typeface="Arial" panose="020B0604020202020204" pitchFamily="34" charset="0"/>
              </a:rPr>
              <a:t>Analysis </a:t>
            </a:r>
            <a:r>
              <a:rPr lang="en-US">
                <a:latin typeface="Arial" panose="020B0604020202020204" pitchFamily="34" charset="0"/>
                <a:cs typeface="Arial" panose="020B0604020202020204" pitchFamily="34" charset="0"/>
              </a:rPr>
              <a:t>4 –</a:t>
            </a:r>
            <a:r>
              <a:rPr>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Conclusion</a:t>
            </a:r>
            <a:endParaRPr>
              <a:latin typeface="Arial" panose="020B0604020202020204" pitchFamily="34" charset="0"/>
              <a:cs typeface="Arial" panose="020B0604020202020204" pitchFamily="34" charset="0"/>
            </a:endParaRPr>
          </a:p>
        </p:txBody>
      </p:sp>
      <p:sp>
        <p:nvSpPr>
          <p:cNvPr id="10" name="KEY POINT - example: increasing for X years reaches peak…">
            <a:extLst>
              <a:ext uri="{FF2B5EF4-FFF2-40B4-BE49-F238E27FC236}">
                <a16:creationId xmlns:a16="http://schemas.microsoft.com/office/drawing/2014/main" id="{DC712B0C-9F1C-4144-88F8-5968711EC4DC}"/>
              </a:ext>
            </a:extLst>
          </p:cNvPr>
          <p:cNvSpPr txBox="1">
            <a:spLocks/>
          </p:cNvSpPr>
          <p:nvPr/>
        </p:nvSpPr>
        <p:spPr>
          <a:xfrm>
            <a:off x="1206500" y="3618918"/>
            <a:ext cx="20477843" cy="9017582"/>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50800" tIns="50800" rIns="50800" bIns="50800" anchor="t">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lnSpc>
                <a:spcPct val="100000"/>
              </a:lnSpc>
              <a:spcBef>
                <a:spcPts val="0"/>
              </a:spcBef>
              <a:buFontTx/>
              <a:buNone/>
            </a:pPr>
            <a:r>
              <a:rPr lang="en-US" sz="3600" b="1">
                <a:latin typeface="Arial"/>
                <a:cs typeface="Arial"/>
              </a:rPr>
              <a:t>Key Findings:</a:t>
            </a:r>
          </a:p>
          <a:p>
            <a:pPr marL="0" indent="0" hangingPunct="1">
              <a:lnSpc>
                <a:spcPct val="100000"/>
              </a:lnSpc>
              <a:spcBef>
                <a:spcPts val="0"/>
              </a:spcBef>
              <a:buFontTx/>
              <a:buNone/>
            </a:pPr>
            <a:endParaRPr lang="en-US" sz="3600" b="1">
              <a:latin typeface="Arial" panose="020B0604020202020204" pitchFamily="34" charset="0"/>
              <a:cs typeface="Arial" panose="020B0604020202020204" pitchFamily="34" charset="0"/>
            </a:endParaRPr>
          </a:p>
          <a:p>
            <a:pPr hangingPunct="1">
              <a:lnSpc>
                <a:spcPct val="150000"/>
              </a:lnSpc>
              <a:spcBef>
                <a:spcPts val="0"/>
              </a:spcBef>
            </a:pPr>
            <a:r>
              <a:rPr lang="en-US" sz="3600">
                <a:latin typeface="Arial"/>
                <a:cs typeface="Arial"/>
              </a:rPr>
              <a:t>The total death showed the United State is the highest as 571,197, however, Hungary is the highest as 2,713 in total death per million.</a:t>
            </a:r>
            <a:endParaRPr lang="en-US" sz="3600">
              <a:latin typeface="Helvetica Neue"/>
              <a:cs typeface="Arial"/>
            </a:endParaRPr>
          </a:p>
          <a:p>
            <a:pPr>
              <a:lnSpc>
                <a:spcPct val="110000"/>
              </a:lnSpc>
            </a:pPr>
            <a:r>
              <a:rPr lang="en-US" sz="3600">
                <a:latin typeface="Arial"/>
                <a:cs typeface="Arial"/>
              </a:rPr>
              <a:t>Dimension: Location</a:t>
            </a:r>
          </a:p>
          <a:p>
            <a:pPr>
              <a:lnSpc>
                <a:spcPct val="110000"/>
              </a:lnSpc>
            </a:pPr>
            <a:r>
              <a:rPr lang="en-US" sz="3600">
                <a:latin typeface="Arial"/>
                <a:cs typeface="Arial"/>
              </a:rPr>
              <a:t>Measure 1: SUM(Total Death)</a:t>
            </a:r>
          </a:p>
          <a:p>
            <a:pPr>
              <a:lnSpc>
                <a:spcPct val="110000"/>
              </a:lnSpc>
            </a:pPr>
            <a:r>
              <a:rPr lang="en-US" sz="3600">
                <a:latin typeface="Arial"/>
                <a:cs typeface="Arial"/>
              </a:rPr>
              <a:t>Measure 2: SUM(Total Death Per Million)</a:t>
            </a:r>
          </a:p>
          <a:p>
            <a:pPr>
              <a:lnSpc>
                <a:spcPct val="110000"/>
              </a:lnSpc>
            </a:pPr>
            <a:r>
              <a:rPr lang="en-US" sz="3600">
                <a:latin typeface="Arial"/>
                <a:ea typeface="+mn-lt"/>
                <a:cs typeface="Arial"/>
              </a:rPr>
              <a:t>Filtered by 4/23/2021</a:t>
            </a:r>
          </a:p>
          <a:p>
            <a:pPr hangingPunct="1">
              <a:lnSpc>
                <a:spcPct val="150000"/>
              </a:lnSpc>
              <a:spcBef>
                <a:spcPts val="0"/>
              </a:spcBef>
            </a:pPr>
            <a:endParaRPr lang="en-US" sz="3600">
              <a:latin typeface="Arial" panose="020B0604020202020204" pitchFamily="34" charset="0"/>
              <a:cs typeface="Arial" panose="020B0604020202020204" pitchFamily="34" charset="0"/>
            </a:endParaRPr>
          </a:p>
          <a:p>
            <a:pPr marL="0" indent="0" hangingPunct="1">
              <a:lnSpc>
                <a:spcPct val="150000"/>
              </a:lnSpc>
              <a:spcBef>
                <a:spcPts val="0"/>
              </a:spcBef>
              <a:buNone/>
            </a:pPr>
            <a:endParaRPr lang="en-US" sz="36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7868701"/>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3F07C-99A0-9449-B9C5-B66BAA077BF8}"/>
              </a:ext>
            </a:extLst>
          </p:cNvPr>
          <p:cNvSpPr>
            <a:spLocks noGrp="1"/>
          </p:cNvSpPr>
          <p:nvPr>
            <p:ph type="title"/>
          </p:nvPr>
        </p:nvSpPr>
        <p:spPr>
          <a:xfrm>
            <a:off x="1206500" y="5424837"/>
            <a:ext cx="21971000" cy="1433163"/>
          </a:xfrm>
        </p:spPr>
        <p:txBody>
          <a:bodyPr/>
          <a:lstStyle/>
          <a:p>
            <a:pPr algn="ctr"/>
            <a:r>
              <a:rPr lang="en-US">
                <a:latin typeface="Arial" panose="020B0604020202020204" pitchFamily="34" charset="0"/>
                <a:cs typeface="Arial" panose="020B0604020202020204" pitchFamily="34" charset="0"/>
              </a:rPr>
              <a:t>Questions?</a:t>
            </a:r>
          </a:p>
        </p:txBody>
      </p:sp>
      <p:pic>
        <p:nvPicPr>
          <p:cNvPr id="3" name="Image">
            <a:extLst>
              <a:ext uri="{FF2B5EF4-FFF2-40B4-BE49-F238E27FC236}">
                <a16:creationId xmlns:a16="http://schemas.microsoft.com/office/drawing/2014/main" id="{B7E34E6E-47E9-6D43-8E8E-CA73A15CAA88}"/>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Tree>
    <p:extLst>
      <p:ext uri="{BB962C8B-B14F-4D97-AF65-F5344CB8AC3E}">
        <p14:creationId xmlns:p14="http://schemas.microsoft.com/office/powerpoint/2010/main" val="231797164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descr="Text&#10;&#10;Description automatically generated">
            <a:extLst>
              <a:ext uri="{FF2B5EF4-FFF2-40B4-BE49-F238E27FC236}">
                <a16:creationId xmlns:a16="http://schemas.microsoft.com/office/drawing/2014/main" id="{671E19A8-FC41-4304-BE5F-C89E881979BE}"/>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21195187" y="401487"/>
            <a:ext cx="2435397" cy="2789188"/>
          </a:xfrm>
          <a:prstGeom prst="rect">
            <a:avLst/>
          </a:prstGeom>
          <a:ln w="12700">
            <a:miter lim="400000"/>
          </a:ln>
        </p:spPr>
      </p:pic>
      <p:sp>
        <p:nvSpPr>
          <p:cNvPr id="14" name="TextBox 13">
            <a:extLst>
              <a:ext uri="{FF2B5EF4-FFF2-40B4-BE49-F238E27FC236}">
                <a16:creationId xmlns:a16="http://schemas.microsoft.com/office/drawing/2014/main" id="{DAB48658-5C13-42B1-9189-6F988DD02576}"/>
              </a:ext>
            </a:extLst>
          </p:cNvPr>
          <p:cNvSpPr txBox="1"/>
          <p:nvPr/>
        </p:nvSpPr>
        <p:spPr>
          <a:xfrm>
            <a:off x="445501" y="792771"/>
            <a:ext cx="22171291" cy="27186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algn="l"/>
            <a:r>
              <a:rPr lang="en-US" sz="8500" b="1">
                <a:solidFill>
                  <a:schemeClr val="bg2">
                    <a:lumMod val="10000"/>
                  </a:schemeClr>
                </a:solidFill>
                <a:latin typeface="Arial"/>
                <a:cs typeface="Arial"/>
              </a:rPr>
              <a:t>Data Sources</a:t>
            </a:r>
            <a:endParaRPr lang="en-US" sz="8500" b="1">
              <a:solidFill>
                <a:schemeClr val="bg2">
                  <a:lumMod val="10000"/>
                </a:schemeClr>
              </a:solidFill>
              <a:latin typeface="Arial"/>
              <a:ea typeface="+mn-lt"/>
              <a:cs typeface="Arial"/>
            </a:endParaRPr>
          </a:p>
          <a:p>
            <a:pPr algn="l"/>
            <a:endParaRPr lang="en-US" sz="8500" b="1">
              <a:solidFill>
                <a:schemeClr val="bg2">
                  <a:lumMod val="10000"/>
                </a:schemeClr>
              </a:solidFill>
              <a:latin typeface="Arial"/>
            </a:endParaRPr>
          </a:p>
        </p:txBody>
      </p:sp>
      <p:sp>
        <p:nvSpPr>
          <p:cNvPr id="17" name="TextBox 16">
            <a:extLst>
              <a:ext uri="{FF2B5EF4-FFF2-40B4-BE49-F238E27FC236}">
                <a16:creationId xmlns:a16="http://schemas.microsoft.com/office/drawing/2014/main" id="{0709BB40-99F4-4129-8409-ECD61A401CDC}"/>
              </a:ext>
            </a:extLst>
          </p:cNvPr>
          <p:cNvSpPr txBox="1"/>
          <p:nvPr/>
        </p:nvSpPr>
        <p:spPr>
          <a:xfrm>
            <a:off x="444146" y="3581508"/>
            <a:ext cx="22729703" cy="93358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algn="l"/>
            <a:r>
              <a:rPr lang="en-US" sz="4000">
                <a:solidFill>
                  <a:schemeClr val="bg2">
                    <a:lumMod val="10000"/>
                  </a:schemeClr>
                </a:solidFill>
                <a:latin typeface="Arial" panose="020B0604020202020204" pitchFamily="34" charset="0"/>
                <a:cs typeface="Arial" panose="020B0604020202020204" pitchFamily="34" charset="0"/>
              </a:rPr>
              <a:t>Covid-19 World Case Dataset | 19.3 MB</a:t>
            </a:r>
          </a:p>
          <a:p>
            <a:pPr algn="l"/>
            <a:r>
              <a:rPr lang="en-US" sz="4000">
                <a:latin typeface="Arial" panose="020B0604020202020204" pitchFamily="34" charset="0"/>
                <a:cs typeface="Arial" panose="020B0604020202020204" pitchFamily="34" charset="0"/>
                <a:hlinkClick r:id="rId3"/>
              </a:rPr>
              <a:t>https://raw.githubusercontent.com/owid/covid-19-data/master/public/data/owid-covid-data.csv</a:t>
            </a:r>
            <a:endParaRPr lang="en-US" sz="2000">
              <a:latin typeface="Arial" panose="020B0604020202020204" pitchFamily="34" charset="0"/>
              <a:cs typeface="Arial" panose="020B0604020202020204" pitchFamily="34" charset="0"/>
              <a:hlinkClick r:id="rId3"/>
            </a:endParaRPr>
          </a:p>
          <a:p>
            <a:pPr algn="l"/>
            <a:endParaRPr lang="en-US" sz="4000">
              <a:solidFill>
                <a:schemeClr val="bg2">
                  <a:lumMod val="10000"/>
                </a:schemeClr>
              </a:solidFill>
              <a:latin typeface="Arial" panose="020B0604020202020204" pitchFamily="34" charset="0"/>
              <a:cs typeface="Arial" panose="020B0604020202020204" pitchFamily="34" charset="0"/>
            </a:endParaRPr>
          </a:p>
          <a:p>
            <a:pPr algn="l"/>
            <a:r>
              <a:rPr lang="en-US" sz="4000">
                <a:solidFill>
                  <a:schemeClr val="bg2">
                    <a:lumMod val="10000"/>
                  </a:schemeClr>
                </a:solidFill>
                <a:latin typeface="Arial" panose="020B0604020202020204" pitchFamily="34" charset="0"/>
                <a:cs typeface="Arial" panose="020B0604020202020204" pitchFamily="34" charset="0"/>
              </a:rPr>
              <a:t>Covid-19 World Vaccination Dataset | 857 KB</a:t>
            </a:r>
          </a:p>
          <a:p>
            <a:pPr algn="l"/>
            <a:r>
              <a:rPr lang="en-US" sz="4000">
                <a:latin typeface="Arial" panose="020B0604020202020204" pitchFamily="34" charset="0"/>
                <a:cs typeface="Arial" panose="020B0604020202020204" pitchFamily="34" charset="0"/>
                <a:hlinkClick r:id="rId4"/>
              </a:rPr>
              <a:t>https://raw.githubusercontent.com/owid/covid-19-data/master/public/data/vaccinations/vaccinations.csv</a:t>
            </a:r>
            <a:endParaRPr lang="en-US" sz="2000">
              <a:latin typeface="Arial" panose="020B0604020202020204" pitchFamily="34" charset="0"/>
              <a:cs typeface="Arial" panose="020B0604020202020204" pitchFamily="34" charset="0"/>
              <a:hlinkClick r:id="rId4"/>
            </a:endParaRPr>
          </a:p>
          <a:p>
            <a:pPr algn="l"/>
            <a:endParaRPr lang="en-US" sz="4000">
              <a:solidFill>
                <a:schemeClr val="bg2">
                  <a:lumMod val="10000"/>
                </a:schemeClr>
              </a:solidFill>
              <a:latin typeface="Arial" panose="020B0604020202020204" pitchFamily="34" charset="0"/>
              <a:cs typeface="Arial" panose="020B0604020202020204" pitchFamily="34" charset="0"/>
            </a:endParaRPr>
          </a:p>
          <a:p>
            <a:pPr algn="l"/>
            <a:r>
              <a:rPr lang="en-US" sz="4000">
                <a:solidFill>
                  <a:schemeClr val="bg2">
                    <a:lumMod val="10000"/>
                  </a:schemeClr>
                </a:solidFill>
                <a:latin typeface="Arial" panose="020B0604020202020204" pitchFamily="34" charset="0"/>
                <a:cs typeface="Arial" panose="020B0604020202020204" pitchFamily="34" charset="0"/>
              </a:rPr>
              <a:t>Global Reactions to Covid-19 on Twitter: A Labelled Dataset with Latent Topic, Sentiment and Emotion Attributes | 5.56 GB</a:t>
            </a:r>
          </a:p>
          <a:p>
            <a:pPr algn="l"/>
            <a:r>
              <a:rPr lang="en-US" sz="4000">
                <a:latin typeface="Arial" panose="020B0604020202020204" pitchFamily="34" charset="0"/>
                <a:ea typeface="+mn-lt"/>
                <a:cs typeface="Arial" panose="020B0604020202020204" pitchFamily="34" charset="0"/>
                <a:hlinkClick r:id="rId5"/>
              </a:rPr>
              <a:t>https://www.openicpsr.org/openicpsr/project/120321/version/V6/view%3Bjsessionid=947AC84E86D639FAE3F8F846446C91B0</a:t>
            </a:r>
            <a:endParaRPr lang="en-US" sz="2000">
              <a:latin typeface="Arial" panose="020B0604020202020204" pitchFamily="34" charset="0"/>
              <a:ea typeface="+mn-lt"/>
              <a:cs typeface="Arial" panose="020B0604020202020204" pitchFamily="34" charset="0"/>
            </a:endParaRPr>
          </a:p>
          <a:p>
            <a:pPr algn="l"/>
            <a:endParaRPr lang="en-US" sz="4000">
              <a:solidFill>
                <a:schemeClr val="bg2">
                  <a:lumMod val="10000"/>
                </a:schemeClr>
              </a:solidFill>
              <a:latin typeface="Arial" panose="020B0604020202020204" pitchFamily="34" charset="0"/>
              <a:cs typeface="Arial" panose="020B0604020202020204" pitchFamily="34" charset="0"/>
            </a:endParaRPr>
          </a:p>
          <a:p>
            <a:pPr algn="l"/>
            <a:r>
              <a:rPr lang="en-US" sz="4000">
                <a:solidFill>
                  <a:schemeClr val="bg2">
                    <a:lumMod val="10000"/>
                  </a:schemeClr>
                </a:solidFill>
                <a:latin typeface="Arial" panose="020B0604020202020204" pitchFamily="34" charset="0"/>
                <a:cs typeface="Arial" panose="020B0604020202020204" pitchFamily="34" charset="0"/>
              </a:rPr>
              <a:t>The state-locations file provided by Jae Hoon Lee | 1 GB</a:t>
            </a:r>
          </a:p>
          <a:p>
            <a:pPr algn="l"/>
            <a:r>
              <a:rPr lang="en-US" sz="4000">
                <a:latin typeface="Arial" panose="020B0604020202020204" pitchFamily="34" charset="0"/>
                <a:ea typeface="+mn-lt"/>
                <a:cs typeface="Arial" panose="020B0604020202020204" pitchFamily="34" charset="0"/>
                <a:hlinkClick r:id="rId6"/>
              </a:rPr>
              <a:t>https://drive.google.com/file/d/1GDLgobvZK_tVDiZgF3otgzyOtIkvWZAA/view</a:t>
            </a:r>
            <a:r>
              <a:rPr lang="en-US" sz="4000">
                <a:latin typeface="Arial" panose="020B0604020202020204" pitchFamily="34" charset="0"/>
                <a:ea typeface="+mn-lt"/>
                <a:cs typeface="Arial" panose="020B0604020202020204" pitchFamily="34" charset="0"/>
              </a:rPr>
              <a:t> </a:t>
            </a:r>
          </a:p>
          <a:p>
            <a:pPr algn="l"/>
            <a:endParaRPr lang="en-US" sz="4000">
              <a:solidFill>
                <a:schemeClr val="bg2">
                  <a:lumMod val="1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916332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H/W experimental Specifications."/>
          <p:cNvSpPr txBox="1">
            <a:spLocks noGrp="1"/>
          </p:cNvSpPr>
          <p:nvPr>
            <p:ph type="title"/>
          </p:nvPr>
        </p:nvSpPr>
        <p:spPr>
          <a:xfrm>
            <a:off x="821784" y="1462074"/>
            <a:ext cx="21971000" cy="1433164"/>
          </a:xfrm>
          <a:prstGeom prst="rect">
            <a:avLst/>
          </a:prstGeom>
        </p:spPr>
        <p:txBody>
          <a:bodyPr lIns="50800" tIns="50800" rIns="50800" bIns="50800" anchor="t">
            <a:normAutofit/>
          </a:bodyPr>
          <a:lstStyle/>
          <a:p>
            <a:r>
              <a:rPr lang="en-US">
                <a:latin typeface="Arial"/>
              </a:rPr>
              <a:t>Hadoop Cluster Specifications</a:t>
            </a:r>
            <a:endParaRPr>
              <a:latin typeface="Arial"/>
            </a:endParaRPr>
          </a:p>
        </p:txBody>
      </p:sp>
      <p:sp>
        <p:nvSpPr>
          <p:cNvPr id="170" name="Specs:"/>
          <p:cNvSpPr txBox="1">
            <a:spLocks noGrp="1"/>
          </p:cNvSpPr>
          <p:nvPr>
            <p:ph type="body" idx="21"/>
          </p:nvPr>
        </p:nvSpPr>
        <p:spPr>
          <a:xfrm>
            <a:off x="824870" y="3822475"/>
            <a:ext cx="21971000" cy="934780"/>
          </a:xfrm>
          <a:prstGeom prst="rect">
            <a:avLst/>
          </a:prstGeom>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45719" tIns="45719" rIns="45719" bIns="45719" anchor="t">
            <a:normAutofit/>
          </a:bodyPr>
          <a:lstStyle/>
          <a:p>
            <a:r>
              <a:rPr lang="en-US">
                <a:latin typeface="Arial"/>
              </a:rPr>
              <a:t>Oracle BDCE</a:t>
            </a:r>
          </a:p>
        </p:txBody>
      </p:sp>
      <p:sp>
        <p:nvSpPr>
          <p:cNvPr id="171" name="[INSERT}}}…"/>
          <p:cNvSpPr txBox="1">
            <a:spLocks noGrp="1"/>
          </p:cNvSpPr>
          <p:nvPr>
            <p:ph type="body" idx="1"/>
          </p:nvPr>
        </p:nvSpPr>
        <p:spPr>
          <a:xfrm>
            <a:off x="821784" y="5155333"/>
            <a:ext cx="21971000" cy="8256012"/>
          </a:xfrm>
          <a:prstGeom prst="rect">
            <a:avLst/>
          </a:prstGeom>
        </p:spPr>
        <p:txBody>
          <a:bodyPr lIns="50800" tIns="50800" rIns="50800" bIns="50800" anchor="t">
            <a:normAutofit/>
          </a:bodyPr>
          <a:lstStyle/>
          <a:p>
            <a:pPr marL="0" indent="0">
              <a:buNone/>
            </a:pPr>
            <a:r>
              <a:rPr lang="en-US" b="1">
                <a:latin typeface="Arial"/>
                <a:ea typeface="+mn-lt"/>
                <a:cs typeface="+mn-lt"/>
              </a:rPr>
              <a:t>Hardware and Software specifications of SCU Hadoop Server:</a:t>
            </a:r>
            <a:endParaRPr lang="en-US">
              <a:latin typeface="Arial"/>
            </a:endParaRPr>
          </a:p>
          <a:p>
            <a:pPr marL="0" indent="0">
              <a:buNone/>
            </a:pPr>
            <a:r>
              <a:rPr lang="en-US">
                <a:latin typeface="Arial"/>
                <a:ea typeface="+mn-lt"/>
                <a:cs typeface="+mn-lt"/>
              </a:rPr>
              <a:t>- 3 Nodes Hadoop 3.1.4 Cluster: 3 x (16Cores, 64GB, 8 TB/ 6TB (Raid)) </a:t>
            </a:r>
            <a:endParaRPr lang="en-US">
              <a:latin typeface="Arial"/>
            </a:endParaRPr>
          </a:p>
          <a:p>
            <a:pPr marL="0" indent="0">
              <a:buNone/>
            </a:pPr>
            <a:r>
              <a:rPr lang="en-US">
                <a:latin typeface="Arial"/>
                <a:ea typeface="+mn-lt"/>
                <a:cs typeface="+mn-lt"/>
              </a:rPr>
              <a:t>- Total: 48 Cores CPU, 192GB memory, 24TB/18TB (RAID) </a:t>
            </a:r>
            <a:endParaRPr lang="en-US">
              <a:latin typeface="Arial"/>
            </a:endParaRPr>
          </a:p>
          <a:p>
            <a:pPr marL="0" indent="0">
              <a:buNone/>
            </a:pPr>
            <a:r>
              <a:rPr lang="en-US">
                <a:latin typeface="Arial"/>
                <a:ea typeface="+mn-lt"/>
                <a:cs typeface="+mn-lt"/>
              </a:rPr>
              <a:t>- </a:t>
            </a:r>
            <a:r>
              <a:rPr lang="en-US" err="1">
                <a:latin typeface="Arial"/>
                <a:ea typeface="+mn-lt"/>
                <a:cs typeface="+mn-lt"/>
              </a:rPr>
              <a:t>PySpark</a:t>
            </a:r>
            <a:r>
              <a:rPr lang="en-US">
                <a:latin typeface="Arial"/>
                <a:ea typeface="+mn-lt"/>
                <a:cs typeface="+mn-lt"/>
              </a:rPr>
              <a:t>: Python 2.7.5, Spark 2.3.2.3.1.4.0-315</a:t>
            </a:r>
            <a:endParaRPr lang="en-US">
              <a:latin typeface="Arial"/>
            </a:endParaRPr>
          </a:p>
          <a:p>
            <a:pPr>
              <a:buFontTx/>
              <a:buChar char="-"/>
            </a:pPr>
            <a:endParaRPr lang="en-US"/>
          </a:p>
        </p:txBody>
      </p:sp>
      <p:pic>
        <p:nvPicPr>
          <p:cNvPr id="6" name="Image">
            <a:extLst>
              <a:ext uri="{FF2B5EF4-FFF2-40B4-BE49-F238E27FC236}">
                <a16:creationId xmlns:a16="http://schemas.microsoft.com/office/drawing/2014/main" id="{C2BE4588-9585-454E-B295-13CF11946330}"/>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Workflow."/>
          <p:cNvSpPr txBox="1">
            <a:spLocks noGrp="1"/>
          </p:cNvSpPr>
          <p:nvPr>
            <p:ph type="title"/>
          </p:nvPr>
        </p:nvSpPr>
        <p:spPr>
          <a:prstGeom prst="rect">
            <a:avLst/>
          </a:prstGeom>
        </p:spPr>
        <p:txBody>
          <a:bodyPr/>
          <a:lstStyle/>
          <a:p>
            <a:r>
              <a:rPr>
                <a:latin typeface="Arial" panose="020B0604020202020204" pitchFamily="34" charset="0"/>
                <a:cs typeface="Arial" panose="020B0604020202020204" pitchFamily="34" charset="0"/>
              </a:rPr>
              <a:t>Workflow</a:t>
            </a:r>
          </a:p>
        </p:txBody>
      </p:sp>
      <p:pic>
        <p:nvPicPr>
          <p:cNvPr id="24" name="Image">
            <a:extLst>
              <a:ext uri="{FF2B5EF4-FFF2-40B4-BE49-F238E27FC236}">
                <a16:creationId xmlns:a16="http://schemas.microsoft.com/office/drawing/2014/main" id="{03D60A94-6931-D248-87C2-C0D333DEB1FD}"/>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21195187" y="401487"/>
            <a:ext cx="2435397" cy="2789188"/>
          </a:xfrm>
          <a:prstGeom prst="rect">
            <a:avLst/>
          </a:prstGeom>
          <a:ln w="12700">
            <a:miter lim="400000"/>
          </a:ln>
        </p:spPr>
      </p:pic>
      <p:pic>
        <p:nvPicPr>
          <p:cNvPr id="6" name="Picture 5">
            <a:extLst>
              <a:ext uri="{FF2B5EF4-FFF2-40B4-BE49-F238E27FC236}">
                <a16:creationId xmlns:a16="http://schemas.microsoft.com/office/drawing/2014/main" id="{48D69E9B-BFE7-8149-8077-840D483D2C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5606504"/>
            <a:ext cx="22716184" cy="5068256"/>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Dataset."/>
          <p:cNvSpPr txBox="1">
            <a:spLocks noGrp="1"/>
          </p:cNvSpPr>
          <p:nvPr>
            <p:ph type="title"/>
          </p:nvPr>
        </p:nvSpPr>
        <p:spPr>
          <a:xfrm>
            <a:off x="1206500" y="1141491"/>
            <a:ext cx="20332595" cy="1309181"/>
          </a:xfrm>
          <a:prstGeom prst="rect">
            <a:avLst/>
          </a:prstGeom>
        </p:spPr>
        <p:txBody>
          <a:bodyPr/>
          <a:lstStyle>
            <a:lvl1pPr defTabSz="2292038">
              <a:defRPr sz="7990" spc="-159"/>
            </a:lvl1pPr>
          </a:lstStyle>
          <a:p>
            <a:r>
              <a:rPr lang="en-US">
                <a:latin typeface="Arial" panose="020B0604020202020204" pitchFamily="34" charset="0"/>
                <a:cs typeface="Arial" panose="020B0604020202020204" pitchFamily="34" charset="0"/>
              </a:rPr>
              <a:t>The Dataset</a:t>
            </a:r>
          </a:p>
        </p:txBody>
      </p:sp>
      <p:sp>
        <p:nvSpPr>
          <p:cNvPr id="198" name="9.8 Gigabytes .tar file…"/>
          <p:cNvSpPr txBox="1">
            <a:spLocks noGrp="1"/>
          </p:cNvSpPr>
          <p:nvPr>
            <p:ph type="body" sz="half" idx="1"/>
          </p:nvPr>
        </p:nvSpPr>
        <p:spPr>
          <a:xfrm>
            <a:off x="620917" y="3189255"/>
            <a:ext cx="22369060" cy="8715874"/>
          </a:xfrm>
          <a:prstGeom prst="rect">
            <a:avLst/>
          </a:prstGeom>
        </p:spPr>
        <p:txBody>
          <a:bodyPr lIns="50800" tIns="50800" rIns="50800" bIns="50800" anchor="t">
            <a:noAutofit/>
          </a:bodyPr>
          <a:lstStyle/>
          <a:p>
            <a:pPr marL="0" indent="0">
              <a:lnSpc>
                <a:spcPct val="100000"/>
              </a:lnSpc>
              <a:spcBef>
                <a:spcPts val="0"/>
              </a:spcBef>
              <a:buNone/>
              <a:defRPr sz="3500"/>
            </a:pPr>
            <a:r>
              <a:rPr lang="en-US" sz="3500">
                <a:latin typeface="Arial"/>
                <a:cs typeface="Arial"/>
              </a:rPr>
              <a:t>Dataset Size: 5.58 Gigabytes</a:t>
            </a:r>
          </a:p>
          <a:p>
            <a:pPr marL="0" indent="0">
              <a:lnSpc>
                <a:spcPct val="100000"/>
              </a:lnSpc>
              <a:spcBef>
                <a:spcPts val="0"/>
              </a:spcBef>
              <a:buNone/>
              <a:defRPr sz="3500"/>
            </a:pPr>
            <a:endParaRPr lang="en-US" sz="3500">
              <a:latin typeface="Arial" panose="020B0604020202020204" pitchFamily="34" charset="0"/>
              <a:cs typeface="Arial" panose="020B0604020202020204" pitchFamily="34" charset="0"/>
            </a:endParaRPr>
          </a:p>
          <a:p>
            <a:pPr marL="0" indent="0">
              <a:lnSpc>
                <a:spcPct val="100000"/>
              </a:lnSpc>
              <a:spcBef>
                <a:spcPts val="0"/>
              </a:spcBef>
              <a:buNone/>
              <a:defRPr sz="3500"/>
            </a:pPr>
            <a:r>
              <a:rPr lang="en-US" sz="3500">
                <a:latin typeface="Arial"/>
                <a:cs typeface="Arial"/>
              </a:rPr>
              <a:t>3 CSV Files: </a:t>
            </a:r>
          </a:p>
          <a:p>
            <a:pPr marL="0">
              <a:lnSpc>
                <a:spcPct val="150000"/>
              </a:lnSpc>
              <a:spcBef>
                <a:spcPts val="0"/>
              </a:spcBef>
            </a:pPr>
            <a:r>
              <a:rPr lang="en-US" sz="3500" err="1">
                <a:latin typeface="Arial"/>
                <a:cs typeface="Arial"/>
              </a:rPr>
              <a:t>Tweetid_sentiment</a:t>
            </a:r>
            <a:r>
              <a:rPr lang="en-US" sz="3500">
                <a:latin typeface="Arial"/>
                <a:cs typeface="Arial"/>
              </a:rPr>
              <a:t> file   </a:t>
            </a:r>
            <a:r>
              <a:rPr lang="en-US" sz="3500">
                <a:latin typeface="Arial"/>
                <a:cs typeface="Arial"/>
                <a:sym typeface="Wingdings" pitchFamily="2" charset="2"/>
              </a:rPr>
              <a:t> Sentiment </a:t>
            </a:r>
            <a:r>
              <a:rPr lang="en-US" sz="3500">
                <a:latin typeface="Arial"/>
                <a:cs typeface="Arial"/>
              </a:rPr>
              <a:t>information: location, categories, date…</a:t>
            </a:r>
          </a:p>
          <a:p>
            <a:pPr marL="0">
              <a:lnSpc>
                <a:spcPct val="150000"/>
              </a:lnSpc>
              <a:spcBef>
                <a:spcPts val="0"/>
              </a:spcBef>
            </a:pPr>
            <a:r>
              <a:rPr lang="en-US" sz="3500">
                <a:latin typeface="Arial"/>
                <a:cs typeface="Arial"/>
              </a:rPr>
              <a:t>Covid19_case file  </a:t>
            </a:r>
            <a:r>
              <a:rPr lang="en-US" sz="3500">
                <a:latin typeface="Arial"/>
                <a:cs typeface="Arial"/>
                <a:sym typeface="Wingdings" pitchFamily="2" charset="2"/>
              </a:rPr>
              <a:t> </a:t>
            </a:r>
            <a:r>
              <a:rPr lang="en-US" sz="3500">
                <a:latin typeface="Arial"/>
                <a:cs typeface="Arial"/>
              </a:rPr>
              <a:t>Covid19 case information: </a:t>
            </a:r>
            <a:r>
              <a:rPr lang="en-US" sz="3500" err="1">
                <a:latin typeface="Arial"/>
                <a:ea typeface="+mn-lt"/>
                <a:cs typeface="Arial"/>
              </a:rPr>
              <a:t>iso_code,continent,location,date,total_cases,new_cases</a:t>
            </a:r>
            <a:r>
              <a:rPr lang="en-US" sz="3500">
                <a:latin typeface="Arial"/>
                <a:ea typeface="+mn-lt"/>
                <a:cs typeface="Arial"/>
              </a:rPr>
              <a:t>, ...</a:t>
            </a:r>
          </a:p>
          <a:p>
            <a:pPr marL="0">
              <a:lnSpc>
                <a:spcPct val="150000"/>
              </a:lnSpc>
              <a:spcBef>
                <a:spcPts val="0"/>
              </a:spcBef>
            </a:pPr>
            <a:r>
              <a:rPr lang="en-US" sz="3500" err="1">
                <a:latin typeface="Arial"/>
                <a:cs typeface="Arial"/>
              </a:rPr>
              <a:t>World_vaccination</a:t>
            </a:r>
            <a:r>
              <a:rPr lang="en-US" sz="3500">
                <a:latin typeface="Arial"/>
                <a:cs typeface="Arial"/>
              </a:rPr>
              <a:t> file  </a:t>
            </a:r>
            <a:r>
              <a:rPr lang="en-US" sz="3500">
                <a:latin typeface="Arial"/>
                <a:cs typeface="Arial"/>
                <a:sym typeface="Wingdings" pitchFamily="2" charset="2"/>
              </a:rPr>
              <a:t>  </a:t>
            </a:r>
            <a:r>
              <a:rPr lang="en-US" sz="3500">
                <a:latin typeface="Arial"/>
                <a:cs typeface="Arial"/>
              </a:rPr>
              <a:t>Covid19 world vaccination: information:</a:t>
            </a:r>
            <a:r>
              <a:rPr lang="en-US" sz="3500">
                <a:latin typeface="Arial"/>
                <a:ea typeface="+mn-lt"/>
                <a:cs typeface="Arial"/>
              </a:rPr>
              <a:t> location, </a:t>
            </a:r>
            <a:r>
              <a:rPr lang="en-US" sz="3500" err="1">
                <a:latin typeface="Arial"/>
                <a:ea typeface="+mn-lt"/>
                <a:cs typeface="Arial"/>
              </a:rPr>
              <a:t>iso_code</a:t>
            </a:r>
            <a:r>
              <a:rPr lang="en-US" sz="3500">
                <a:latin typeface="Arial"/>
                <a:ea typeface="+mn-lt"/>
                <a:cs typeface="Arial"/>
              </a:rPr>
              <a:t>, date, </a:t>
            </a:r>
            <a:r>
              <a:rPr lang="en-US" sz="3500" err="1">
                <a:latin typeface="Arial"/>
                <a:ea typeface="+mn-lt"/>
                <a:cs typeface="Arial"/>
              </a:rPr>
              <a:t>total_vaccinations</a:t>
            </a:r>
            <a:r>
              <a:rPr lang="en-US" sz="3500">
                <a:latin typeface="Arial"/>
                <a:ea typeface="+mn-lt"/>
                <a:cs typeface="Arial"/>
              </a:rPr>
              <a:t>, ...</a:t>
            </a:r>
            <a:endParaRPr lang="en-US" sz="3500">
              <a:latin typeface="Arial"/>
              <a:cs typeface="Arial"/>
            </a:endParaRPr>
          </a:p>
          <a:p>
            <a:pPr marL="0" indent="0">
              <a:lnSpc>
                <a:spcPct val="150000"/>
              </a:lnSpc>
              <a:spcBef>
                <a:spcPts val="0"/>
              </a:spcBef>
              <a:buNone/>
            </a:pPr>
            <a:endParaRPr lang="en-US" sz="3500">
              <a:latin typeface="Arial" panose="020B0604020202020204" pitchFamily="34" charset="0"/>
              <a:cs typeface="Arial" panose="020B0604020202020204" pitchFamily="34" charset="0"/>
            </a:endParaRPr>
          </a:p>
          <a:p>
            <a:pPr marL="0" indent="0">
              <a:lnSpc>
                <a:spcPct val="100000"/>
              </a:lnSpc>
              <a:spcBef>
                <a:spcPts val="0"/>
              </a:spcBef>
              <a:buNone/>
            </a:pPr>
            <a:endParaRPr lang="en-US" sz="3500">
              <a:latin typeface="Arial" panose="020B0604020202020204" pitchFamily="34" charset="0"/>
              <a:cs typeface="Arial" panose="020B0604020202020204" pitchFamily="34" charset="0"/>
            </a:endParaRPr>
          </a:p>
          <a:p>
            <a:pPr marL="0" indent="0">
              <a:lnSpc>
                <a:spcPct val="100000"/>
              </a:lnSpc>
              <a:spcBef>
                <a:spcPts val="0"/>
              </a:spcBef>
              <a:buNone/>
            </a:pPr>
            <a:r>
              <a:rPr lang="en-US" sz="3500">
                <a:solidFill>
                  <a:schemeClr val="bg2">
                    <a:lumMod val="10000"/>
                  </a:schemeClr>
                </a:solidFill>
                <a:latin typeface="Arial"/>
                <a:cs typeface="Arial"/>
              </a:rPr>
              <a:t>Total Output time to Create and Populate tables from RAW csv files in Hive:</a:t>
            </a:r>
          </a:p>
          <a:p>
            <a:pPr>
              <a:lnSpc>
                <a:spcPct val="100000"/>
              </a:lnSpc>
              <a:spcBef>
                <a:spcPts val="0"/>
              </a:spcBef>
            </a:pPr>
            <a:r>
              <a:rPr lang="en-US" sz="3500">
                <a:solidFill>
                  <a:schemeClr val="bg2">
                    <a:lumMod val="10000"/>
                  </a:schemeClr>
                </a:solidFill>
                <a:latin typeface="Arial"/>
                <a:cs typeface="Arial"/>
              </a:rPr>
              <a:t>~1 minutes</a:t>
            </a:r>
          </a:p>
        </p:txBody>
      </p:sp>
      <p:pic>
        <p:nvPicPr>
          <p:cNvPr id="11" name="Image">
            <a:extLst>
              <a:ext uri="{FF2B5EF4-FFF2-40B4-BE49-F238E27FC236}">
                <a16:creationId xmlns:a16="http://schemas.microsoft.com/office/drawing/2014/main" id="{3598833E-1E1D-B947-AB5F-0251CDA3E03C}"/>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a:extLst>
              <a:ext uri="{FF2B5EF4-FFF2-40B4-BE49-F238E27FC236}">
                <a16:creationId xmlns:a16="http://schemas.microsoft.com/office/drawing/2014/main" id="{F62B1117-E997-964B-B277-165183B4A025}"/>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1195187" y="401487"/>
            <a:ext cx="2435397" cy="2789188"/>
          </a:xfrm>
          <a:prstGeom prst="rect">
            <a:avLst/>
          </a:prstGeom>
          <a:ln w="12700">
            <a:miter lim="400000"/>
          </a:ln>
        </p:spPr>
      </p:pic>
      <p:sp>
        <p:nvSpPr>
          <p:cNvPr id="10" name="Analysis #2 - Background">
            <a:extLst>
              <a:ext uri="{FF2B5EF4-FFF2-40B4-BE49-F238E27FC236}">
                <a16:creationId xmlns:a16="http://schemas.microsoft.com/office/drawing/2014/main" id="{474D552D-6118-AE4D-8EE4-A3CD276CB86E}"/>
              </a:ext>
            </a:extLst>
          </p:cNvPr>
          <p:cNvSpPr txBox="1"/>
          <p:nvPr/>
        </p:nvSpPr>
        <p:spPr>
          <a:xfrm>
            <a:off x="1206500" y="2255896"/>
            <a:ext cx="21971001" cy="9347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20" rIns="45719" bIns="45720" anchor="t">
            <a:normAutofit/>
          </a:bodyPr>
          <a:lstStyle>
            <a:lvl1pPr algn="l" defTabSz="825500">
              <a:defRPr sz="5500" b="1">
                <a:solidFill>
                  <a:srgbClr val="000000"/>
                </a:solidFill>
              </a:defRPr>
            </a:lvl1pPr>
          </a:lstStyle>
          <a:p>
            <a:r>
              <a:rPr>
                <a:latin typeface="Arial"/>
                <a:cs typeface="Arial"/>
              </a:rPr>
              <a:t>Analysis </a:t>
            </a:r>
            <a:r>
              <a:rPr lang="en-US">
                <a:latin typeface="Arial"/>
                <a:cs typeface="Arial"/>
              </a:rPr>
              <a:t>1 –</a:t>
            </a:r>
            <a:r>
              <a:rPr>
                <a:latin typeface="Arial"/>
                <a:cs typeface="Arial"/>
              </a:rPr>
              <a:t> </a:t>
            </a:r>
            <a:r>
              <a:rPr lang="en-US">
                <a:latin typeface="Arial"/>
                <a:cs typeface="Arial"/>
              </a:rPr>
              <a:t>Introduction</a:t>
            </a:r>
            <a:endParaRPr>
              <a:latin typeface="Arial"/>
              <a:cs typeface="Arial"/>
            </a:endParaRPr>
          </a:p>
        </p:txBody>
      </p:sp>
      <p:sp>
        <p:nvSpPr>
          <p:cNvPr id="12" name="INSERT INTRO INFO…">
            <a:extLst>
              <a:ext uri="{FF2B5EF4-FFF2-40B4-BE49-F238E27FC236}">
                <a16:creationId xmlns:a16="http://schemas.microsoft.com/office/drawing/2014/main" id="{2083409D-50E2-4142-9EF6-AC456B46B264}"/>
              </a:ext>
            </a:extLst>
          </p:cNvPr>
          <p:cNvSpPr txBox="1">
            <a:spLocks/>
          </p:cNvSpPr>
          <p:nvPr/>
        </p:nvSpPr>
        <p:spPr>
          <a:xfrm>
            <a:off x="1206500" y="3868687"/>
            <a:ext cx="21971000" cy="605424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t">
            <a:normAutofit lnSpcReduction="10000"/>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lnSpc>
                <a:spcPct val="100000"/>
              </a:lnSpc>
              <a:spcBef>
                <a:spcPts val="0"/>
              </a:spcBef>
              <a:buNone/>
            </a:pPr>
            <a:r>
              <a:rPr lang="en-US" sz="3500" b="1">
                <a:latin typeface="Arial"/>
                <a:cs typeface="Arial"/>
              </a:rPr>
              <a:t>Goal: </a:t>
            </a:r>
          </a:p>
          <a:p>
            <a:pPr marL="0" indent="0" hangingPunct="1">
              <a:lnSpc>
                <a:spcPct val="100000"/>
              </a:lnSpc>
              <a:spcBef>
                <a:spcPts val="0"/>
              </a:spcBef>
              <a:buFontTx/>
              <a:buNone/>
            </a:pPr>
            <a:endParaRPr lang="en-US" sz="3500" b="1">
              <a:latin typeface="Arial" panose="020B0604020202020204" pitchFamily="34" charset="0"/>
              <a:cs typeface="Arial" panose="020B0604020202020204" pitchFamily="34" charset="0"/>
            </a:endParaRPr>
          </a:p>
          <a:p>
            <a:pPr hangingPunct="1">
              <a:lnSpc>
                <a:spcPct val="100000"/>
              </a:lnSpc>
              <a:spcBef>
                <a:spcPts val="0"/>
              </a:spcBef>
            </a:pPr>
            <a:r>
              <a:rPr lang="en-US" sz="3500">
                <a:latin typeface="Arial"/>
                <a:cs typeface="Arial"/>
              </a:rPr>
              <a:t>Evaluate U.S. Twitter user’s sentiment on Covid-19 over time via </a:t>
            </a:r>
            <a:r>
              <a:rPr lang="en-US" sz="3500">
                <a:latin typeface="Arial"/>
                <a:ea typeface="+mn-lt"/>
                <a:cs typeface="Arial"/>
              </a:rPr>
              <a:t>Global Reactions to COVID-19 on Twitter</a:t>
            </a:r>
            <a:r>
              <a:rPr lang="en-US" sz="3500">
                <a:latin typeface="Arial"/>
                <a:cs typeface="Arial"/>
              </a:rPr>
              <a:t> (</a:t>
            </a:r>
            <a:r>
              <a:rPr lang="en-US" sz="3500" err="1">
                <a:latin typeface="Arial"/>
                <a:cs typeface="Arial"/>
              </a:rPr>
              <a:t>sentiment_category</a:t>
            </a:r>
            <a:r>
              <a:rPr lang="en-US" sz="3500">
                <a:latin typeface="Arial"/>
                <a:cs typeface="Arial"/>
              </a:rPr>
              <a:t>).</a:t>
            </a:r>
            <a:endParaRPr lang="en-US" sz="3500" b="1">
              <a:latin typeface="Arial"/>
              <a:cs typeface="Arial"/>
            </a:endParaRPr>
          </a:p>
          <a:p>
            <a:pPr marL="0" indent="0" hangingPunct="1">
              <a:lnSpc>
                <a:spcPct val="100000"/>
              </a:lnSpc>
              <a:spcBef>
                <a:spcPts val="0"/>
              </a:spcBef>
              <a:buFontTx/>
              <a:buNone/>
            </a:pPr>
            <a:endParaRPr lang="en-US" sz="3500" b="1">
              <a:latin typeface="Arial" panose="020B0604020202020204" pitchFamily="34" charset="0"/>
              <a:cs typeface="Arial" panose="020B0604020202020204" pitchFamily="34" charset="0"/>
            </a:endParaRPr>
          </a:p>
          <a:p>
            <a:pPr marL="0" indent="0" hangingPunct="1">
              <a:lnSpc>
                <a:spcPct val="100000"/>
              </a:lnSpc>
              <a:spcBef>
                <a:spcPts val="0"/>
              </a:spcBef>
              <a:buFontTx/>
              <a:buNone/>
            </a:pPr>
            <a:r>
              <a:rPr lang="en-US" sz="3500" b="1">
                <a:latin typeface="Arial"/>
                <a:cs typeface="Arial"/>
              </a:rPr>
              <a:t>How:</a:t>
            </a:r>
          </a:p>
          <a:p>
            <a:pPr marL="0" indent="0" hangingPunct="1">
              <a:lnSpc>
                <a:spcPct val="100000"/>
              </a:lnSpc>
              <a:spcBef>
                <a:spcPts val="0"/>
              </a:spcBef>
              <a:buFontTx/>
              <a:buNone/>
            </a:pPr>
            <a:endParaRPr lang="en-US" sz="3500" b="1">
              <a:latin typeface="Arial" panose="020B0604020202020204" pitchFamily="34" charset="0"/>
              <a:cs typeface="Arial" panose="020B0604020202020204" pitchFamily="34" charset="0"/>
            </a:endParaRPr>
          </a:p>
          <a:p>
            <a:pPr hangingPunct="1">
              <a:lnSpc>
                <a:spcPct val="100000"/>
              </a:lnSpc>
              <a:spcBef>
                <a:spcPts val="0"/>
              </a:spcBef>
            </a:pPr>
            <a:r>
              <a:rPr lang="en-US" sz="3500">
                <a:latin typeface="Arial"/>
                <a:cs typeface="Arial"/>
              </a:rPr>
              <a:t>Utilize Hadoop (HDFS), HIVE query language, and Excel-3D Maps.</a:t>
            </a:r>
          </a:p>
          <a:p>
            <a:pPr marL="0" indent="0" hangingPunct="1">
              <a:lnSpc>
                <a:spcPct val="100000"/>
              </a:lnSpc>
              <a:spcBef>
                <a:spcPts val="0"/>
              </a:spcBef>
              <a:buFontTx/>
              <a:buNone/>
            </a:pPr>
            <a:endParaRPr lang="en-US" sz="3500">
              <a:latin typeface="Arial" panose="020B0604020202020204" pitchFamily="34" charset="0"/>
              <a:cs typeface="Arial" panose="020B0604020202020204" pitchFamily="34" charset="0"/>
            </a:endParaRPr>
          </a:p>
          <a:p>
            <a:pPr hangingPunct="1">
              <a:lnSpc>
                <a:spcPct val="100000"/>
              </a:lnSpc>
              <a:spcBef>
                <a:spcPts val="0"/>
              </a:spcBef>
            </a:pPr>
            <a:r>
              <a:rPr lang="en-US" sz="3500">
                <a:latin typeface="Arial"/>
                <a:cs typeface="Arial"/>
              </a:rPr>
              <a:t>Extract data from the ‘</a:t>
            </a:r>
            <a:r>
              <a:rPr lang="en-US" sz="3500" err="1">
                <a:latin typeface="Arial"/>
                <a:cs typeface="Arial"/>
              </a:rPr>
              <a:t>tweetid_sentiment</a:t>
            </a:r>
            <a:r>
              <a:rPr lang="en-US" sz="3500">
                <a:latin typeface="Arial"/>
                <a:cs typeface="Arial"/>
              </a:rPr>
              <a:t>’ file to create table</a:t>
            </a:r>
          </a:p>
          <a:p>
            <a:pPr hangingPunct="1">
              <a:lnSpc>
                <a:spcPct val="100000"/>
              </a:lnSpc>
              <a:spcBef>
                <a:spcPts val="0"/>
              </a:spcBef>
            </a:pPr>
            <a:r>
              <a:rPr lang="en-US" sz="3500">
                <a:latin typeface="Arial"/>
                <a:cs typeface="Arial"/>
              </a:rPr>
              <a:t>Create the '</a:t>
            </a:r>
            <a:r>
              <a:rPr lang="en-US" sz="3500" err="1">
                <a:latin typeface="Arial"/>
                <a:cs typeface="Arial"/>
              </a:rPr>
              <a:t>tweet_sample</a:t>
            </a:r>
            <a:r>
              <a:rPr lang="en-US" sz="3500">
                <a:latin typeface="Arial"/>
                <a:cs typeface="Arial"/>
              </a:rPr>
              <a:t>' for small table for testing </a:t>
            </a:r>
          </a:p>
          <a:p>
            <a:pPr hangingPunct="1">
              <a:lnSpc>
                <a:spcPct val="100000"/>
              </a:lnSpc>
              <a:spcBef>
                <a:spcPts val="0"/>
              </a:spcBef>
            </a:pPr>
            <a:r>
              <a:rPr lang="en-US" sz="3500">
                <a:latin typeface="Arial"/>
                <a:cs typeface="Arial"/>
              </a:rPr>
              <a:t>Create '</a:t>
            </a:r>
            <a:r>
              <a:rPr lang="en-US" sz="3500" err="1">
                <a:latin typeface="Arial"/>
                <a:cs typeface="Arial"/>
              </a:rPr>
              <a:t>tweet_cnt</a:t>
            </a:r>
            <a:r>
              <a:rPr lang="en-US" sz="3500">
                <a:latin typeface="Arial"/>
                <a:cs typeface="Arial"/>
              </a:rPr>
              <a:t>' table from ‘</a:t>
            </a:r>
            <a:r>
              <a:rPr lang="en-US" sz="3500" err="1">
                <a:latin typeface="Arial"/>
                <a:cs typeface="Arial"/>
              </a:rPr>
              <a:t>tweetid_sentiment</a:t>
            </a:r>
            <a:r>
              <a:rPr lang="en-US" sz="3500">
                <a:latin typeface="Arial"/>
                <a:cs typeface="Arial"/>
              </a:rPr>
              <a:t>’ table to count '</a:t>
            </a:r>
            <a:r>
              <a:rPr lang="en-US" sz="3500" err="1">
                <a:latin typeface="Arial"/>
                <a:cs typeface="Arial"/>
              </a:rPr>
              <a:t>sentiment_category</a:t>
            </a:r>
            <a:r>
              <a:rPr lang="en-US" sz="3500">
                <a:latin typeface="Arial"/>
                <a:cs typeface="Arial"/>
              </a:rPr>
              <a:t>' field</a:t>
            </a:r>
          </a:p>
          <a:p>
            <a:pPr marL="609600" lvl="1" indent="0" hangingPunct="1">
              <a:lnSpc>
                <a:spcPct val="100000"/>
              </a:lnSpc>
              <a:spcBef>
                <a:spcPts val="0"/>
              </a:spcBef>
              <a:buNone/>
            </a:pPr>
            <a:endParaRPr lang="en-US" sz="3500" i="1">
              <a:latin typeface="Arial" panose="020B0604020202020204" pitchFamily="34" charset="0"/>
              <a:cs typeface="Arial" panose="020B0604020202020204" pitchFamily="34" charset="0"/>
            </a:endParaRPr>
          </a:p>
        </p:txBody>
      </p:sp>
      <p:sp>
        <p:nvSpPr>
          <p:cNvPr id="11" name="Check-ins per day.">
            <a:extLst>
              <a:ext uri="{FF2B5EF4-FFF2-40B4-BE49-F238E27FC236}">
                <a16:creationId xmlns:a16="http://schemas.microsoft.com/office/drawing/2014/main" id="{3FA099CD-3358-614A-9700-E1684C280BD6}"/>
              </a:ext>
            </a:extLst>
          </p:cNvPr>
          <p:cNvSpPr txBox="1">
            <a:spLocks noGrp="1"/>
          </p:cNvSpPr>
          <p:nvPr>
            <p:ph type="title"/>
          </p:nvPr>
        </p:nvSpPr>
        <p:spPr>
          <a:xfrm>
            <a:off x="1206500" y="1079500"/>
            <a:ext cx="21971000" cy="1433163"/>
          </a:xfrm>
          <a:prstGeom prst="rect">
            <a:avLst/>
          </a:prstGeom>
        </p:spPr>
        <p:txBody>
          <a:bodyPr lIns="50800" tIns="50800" rIns="50800" bIns="50800" anchor="t">
            <a:normAutofit/>
          </a:bodyPr>
          <a:lstStyle/>
          <a:p>
            <a:r>
              <a:rPr lang="en-US">
                <a:latin typeface="Arial"/>
                <a:cs typeface="Arial"/>
              </a:rPr>
              <a:t>COIVD-19 Twitter Sentiment Analysis</a:t>
            </a:r>
            <a:endParaRPr lang="en-US"/>
          </a:p>
        </p:txBody>
      </p:sp>
      <p:pic>
        <p:nvPicPr>
          <p:cNvPr id="4" name="Picture 4" descr="Diagram, schematic&#10;&#10;Description automatically generated">
            <a:extLst>
              <a:ext uri="{FF2B5EF4-FFF2-40B4-BE49-F238E27FC236}">
                <a16:creationId xmlns:a16="http://schemas.microsoft.com/office/drawing/2014/main" id="{15153CE7-A483-41E2-8B5B-5CC8A2FEF236}"/>
              </a:ext>
            </a:extLst>
          </p:cNvPr>
          <p:cNvPicPr>
            <a:picLocks noChangeAspect="1"/>
          </p:cNvPicPr>
          <p:nvPr/>
        </p:nvPicPr>
        <p:blipFill>
          <a:blip r:embed="rId4"/>
          <a:stretch>
            <a:fillRect/>
          </a:stretch>
        </p:blipFill>
        <p:spPr>
          <a:xfrm>
            <a:off x="249706" y="10384259"/>
            <a:ext cx="23774400" cy="2164827"/>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42EEE28-A964-6948-A50B-17DF5AD17976}"/>
              </a:ext>
            </a:extLst>
          </p:cNvPr>
          <p:cNvSpPr>
            <a:spLocks noGrp="1"/>
          </p:cNvSpPr>
          <p:nvPr>
            <p:ph type="body" sz="quarter" idx="21"/>
          </p:nvPr>
        </p:nvSpPr>
        <p:spPr/>
        <p:txBody>
          <a:bodyPr lIns="45719" tIns="45719" rIns="45719" bIns="45719" anchor="t">
            <a:normAutofit/>
          </a:bodyPr>
          <a:lstStyle/>
          <a:p>
            <a:r>
              <a:rPr lang="en-US">
                <a:latin typeface="Arial"/>
                <a:cs typeface="Arial"/>
              </a:rPr>
              <a:t>Analysis 1 – Output table</a:t>
            </a:r>
          </a:p>
        </p:txBody>
      </p:sp>
      <p:pic>
        <p:nvPicPr>
          <p:cNvPr id="6" name="Image">
            <a:extLst>
              <a:ext uri="{FF2B5EF4-FFF2-40B4-BE49-F238E27FC236}">
                <a16:creationId xmlns:a16="http://schemas.microsoft.com/office/drawing/2014/main" id="{677B9DCF-664A-A941-998D-C9BB960B31D0}"/>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21195187" y="401487"/>
            <a:ext cx="2435397" cy="2789188"/>
          </a:xfrm>
          <a:prstGeom prst="rect">
            <a:avLst/>
          </a:prstGeom>
          <a:ln w="12700">
            <a:miter lim="400000"/>
          </a:ln>
        </p:spPr>
      </p:pic>
      <p:sp>
        <p:nvSpPr>
          <p:cNvPr id="9" name="Check-ins per day.">
            <a:extLst>
              <a:ext uri="{FF2B5EF4-FFF2-40B4-BE49-F238E27FC236}">
                <a16:creationId xmlns:a16="http://schemas.microsoft.com/office/drawing/2014/main" id="{0F46026A-8656-BA47-9479-9DBFE78C8C95}"/>
              </a:ext>
            </a:extLst>
          </p:cNvPr>
          <p:cNvSpPr txBox="1">
            <a:spLocks noGrp="1"/>
          </p:cNvSpPr>
          <p:nvPr>
            <p:ph type="title"/>
          </p:nvPr>
        </p:nvSpPr>
        <p:spPr>
          <a:xfrm>
            <a:off x="1206500" y="1079500"/>
            <a:ext cx="21971000" cy="1433163"/>
          </a:xfrm>
          <a:prstGeom prst="rect">
            <a:avLst/>
          </a:prstGeom>
        </p:spPr>
        <p:txBody>
          <a:bodyPr lIns="50800" tIns="50800" rIns="50800" bIns="50800" anchor="t">
            <a:normAutofit/>
          </a:bodyPr>
          <a:lstStyle/>
          <a:p>
            <a:r>
              <a:rPr lang="en-US">
                <a:latin typeface="Arial"/>
                <a:cs typeface="Arial"/>
              </a:rPr>
              <a:t>Covid-19 Tweeter Sentiment Analysis</a:t>
            </a:r>
            <a:endParaRPr lang="en-US"/>
          </a:p>
        </p:txBody>
      </p:sp>
      <p:graphicFrame>
        <p:nvGraphicFramePr>
          <p:cNvPr id="11" name="Table 10">
            <a:extLst>
              <a:ext uri="{FF2B5EF4-FFF2-40B4-BE49-F238E27FC236}">
                <a16:creationId xmlns:a16="http://schemas.microsoft.com/office/drawing/2014/main" id="{77BB8DDD-B9BA-416A-8777-18A5B0C6EC83}"/>
              </a:ext>
            </a:extLst>
          </p:cNvPr>
          <p:cNvGraphicFramePr>
            <a:graphicFrameLocks noGrp="1"/>
          </p:cNvGraphicFramePr>
          <p:nvPr>
            <p:extLst>
              <p:ext uri="{D42A27DB-BD31-4B8C-83A1-F6EECF244321}">
                <p14:modId xmlns:p14="http://schemas.microsoft.com/office/powerpoint/2010/main" val="2930274929"/>
              </p:ext>
            </p:extLst>
          </p:nvPr>
        </p:nvGraphicFramePr>
        <p:xfrm>
          <a:off x="2047875" y="3825875"/>
          <a:ext cx="20699652" cy="5420034"/>
        </p:xfrm>
        <a:graphic>
          <a:graphicData uri="http://schemas.openxmlformats.org/drawingml/2006/table">
            <a:tbl>
              <a:tblPr firstRow="1" bandRow="1">
                <a:tableStyleId>{5940675A-B579-460E-94D1-54222C63F5DA}</a:tableStyleId>
              </a:tblPr>
              <a:tblGrid>
                <a:gridCol w="5174913">
                  <a:extLst>
                    <a:ext uri="{9D8B030D-6E8A-4147-A177-3AD203B41FA5}">
                      <a16:colId xmlns:a16="http://schemas.microsoft.com/office/drawing/2014/main" val="1423603440"/>
                    </a:ext>
                  </a:extLst>
                </a:gridCol>
                <a:gridCol w="5174913">
                  <a:extLst>
                    <a:ext uri="{9D8B030D-6E8A-4147-A177-3AD203B41FA5}">
                      <a16:colId xmlns:a16="http://schemas.microsoft.com/office/drawing/2014/main" val="2987336708"/>
                    </a:ext>
                  </a:extLst>
                </a:gridCol>
                <a:gridCol w="5174913">
                  <a:extLst>
                    <a:ext uri="{9D8B030D-6E8A-4147-A177-3AD203B41FA5}">
                      <a16:colId xmlns:a16="http://schemas.microsoft.com/office/drawing/2014/main" val="1790800057"/>
                    </a:ext>
                  </a:extLst>
                </a:gridCol>
                <a:gridCol w="5174913">
                  <a:extLst>
                    <a:ext uri="{9D8B030D-6E8A-4147-A177-3AD203B41FA5}">
                      <a16:colId xmlns:a16="http://schemas.microsoft.com/office/drawing/2014/main" val="564092534"/>
                    </a:ext>
                  </a:extLst>
                </a:gridCol>
              </a:tblGrid>
              <a:tr h="903339">
                <a:tc>
                  <a:txBody>
                    <a:bodyPr/>
                    <a:lstStyle/>
                    <a:p>
                      <a:r>
                        <a:rPr lang="en-US" sz="3200" b="1">
                          <a:solidFill>
                            <a:srgbClr val="000000"/>
                          </a:solidFill>
                          <a:effectLst/>
                          <a:latin typeface="Arial" panose="020B0604020202020204" pitchFamily="34" charset="0"/>
                          <a:cs typeface="Arial" panose="020B0604020202020204" pitchFamily="34" charset="0"/>
                        </a:rPr>
                        <a:t>country</a:t>
                      </a:r>
                    </a:p>
                  </a:txBody>
                  <a:tcPr marL="0" marR="0" marT="0" marB="0" anchor="ctr"/>
                </a:tc>
                <a:tc>
                  <a:txBody>
                    <a:bodyPr/>
                    <a:lstStyle/>
                    <a:p>
                      <a:r>
                        <a:rPr lang="en-US" sz="3200" b="1">
                          <a:solidFill>
                            <a:srgbClr val="000000"/>
                          </a:solidFill>
                          <a:effectLst/>
                          <a:latin typeface="Arial" panose="020B0604020202020204" pitchFamily="34" charset="0"/>
                          <a:cs typeface="Arial" panose="020B0604020202020204" pitchFamily="34" charset="0"/>
                        </a:rPr>
                        <a:t>date</a:t>
                      </a:r>
                    </a:p>
                  </a:txBody>
                  <a:tcPr marL="0" marR="0" marT="0" marB="0" anchor="ctr"/>
                </a:tc>
                <a:tc>
                  <a:txBody>
                    <a:bodyPr/>
                    <a:lstStyle/>
                    <a:p>
                      <a:r>
                        <a:rPr lang="en-US" sz="3200" b="1">
                          <a:solidFill>
                            <a:srgbClr val="000000"/>
                          </a:solidFill>
                          <a:effectLst/>
                          <a:latin typeface="Arial" panose="020B0604020202020204" pitchFamily="34" charset="0"/>
                          <a:cs typeface="Arial" panose="020B0604020202020204" pitchFamily="34" charset="0"/>
                        </a:rPr>
                        <a:t>sentiment_category</a:t>
                      </a:r>
                      <a:endParaRPr lang="en-US" sz="3200" b="1" err="1">
                        <a:solidFill>
                          <a:srgbClr val="000000"/>
                        </a:solidFill>
                        <a:effectLst/>
                        <a:latin typeface="Arial" panose="020B0604020202020204" pitchFamily="34" charset="0"/>
                        <a:cs typeface="Arial" panose="020B0604020202020204" pitchFamily="34" charset="0"/>
                      </a:endParaRPr>
                    </a:p>
                  </a:txBody>
                  <a:tcPr marL="0" marR="0" marT="0" marB="0" anchor="ctr"/>
                </a:tc>
                <a:tc>
                  <a:txBody>
                    <a:bodyPr/>
                    <a:lstStyle/>
                    <a:p>
                      <a:r>
                        <a:rPr lang="en-US" sz="3200" b="1">
                          <a:solidFill>
                            <a:srgbClr val="000000"/>
                          </a:solidFill>
                          <a:effectLst/>
                          <a:latin typeface="Arial" panose="020B0604020202020204" pitchFamily="34" charset="0"/>
                          <a:cs typeface="Arial" panose="020B0604020202020204" pitchFamily="34" charset="0"/>
                        </a:rPr>
                        <a:t>cnt</a:t>
                      </a:r>
                      <a:endParaRPr lang="en-US" sz="3200" b="1" err="1">
                        <a:solidFill>
                          <a:srgbClr val="000000"/>
                        </a:solidFill>
                        <a:effectLst/>
                        <a:latin typeface="Arial" panose="020B0604020202020204" pitchFamily="34" charset="0"/>
                        <a:cs typeface="Arial" panose="020B0604020202020204" pitchFamily="34" charset="0"/>
                      </a:endParaRPr>
                    </a:p>
                  </a:txBody>
                  <a:tcPr marL="0" marR="0" marT="0" marB="0" anchor="ctr"/>
                </a:tc>
                <a:extLst>
                  <a:ext uri="{0D108BD9-81ED-4DB2-BD59-A6C34878D82A}">
                    <a16:rowId xmlns:a16="http://schemas.microsoft.com/office/drawing/2014/main" val="1023193551"/>
                  </a:ext>
                </a:extLst>
              </a:tr>
              <a:tr h="903339">
                <a:tc>
                  <a:txBody>
                    <a:bodyPr/>
                    <a:lstStyle/>
                    <a:p>
                      <a:r>
                        <a:rPr lang="en-US" sz="3200" b="1">
                          <a:solidFill>
                            <a:srgbClr val="000000"/>
                          </a:solidFill>
                          <a:effectLst/>
                          <a:latin typeface="Arial" panose="020B0604020202020204" pitchFamily="34" charset="0"/>
                          <a:cs typeface="Arial" panose="020B0604020202020204" pitchFamily="34" charset="0"/>
                        </a:rPr>
                        <a:t>United States</a:t>
                      </a:r>
                    </a:p>
                  </a:txBody>
                  <a:tcPr marL="0" marR="0" marT="0" marB="0" anchor="ctr"/>
                </a:tc>
                <a:tc>
                  <a:txBody>
                    <a:bodyPr/>
                    <a:lstStyle/>
                    <a:p>
                      <a:pPr algn="ctr"/>
                      <a:r>
                        <a:rPr lang="en-US" sz="3200" b="1">
                          <a:solidFill>
                            <a:srgbClr val="000000"/>
                          </a:solidFill>
                          <a:latin typeface="Arial" panose="020B0604020202020204" pitchFamily="34" charset="0"/>
                          <a:cs typeface="Arial" panose="020B0604020202020204" pitchFamily="34" charset="0"/>
                        </a:rPr>
                        <a:t>1/28/2020</a:t>
                      </a:r>
                    </a:p>
                  </a:txBody>
                  <a:tcPr marL="0" marR="0" marT="0" marB="0" anchor="ctr"/>
                </a:tc>
                <a:tc>
                  <a:txBody>
                    <a:bodyPr/>
                    <a:lstStyle/>
                    <a:p>
                      <a:r>
                        <a:rPr lang="en-US" sz="3200" b="1">
                          <a:solidFill>
                            <a:srgbClr val="000000"/>
                          </a:solidFill>
                          <a:latin typeface="Arial" panose="020B0604020202020204" pitchFamily="34" charset="0"/>
                          <a:cs typeface="Arial" panose="020B0604020202020204" pitchFamily="34" charset="0"/>
                        </a:rPr>
                        <a:t>negative</a:t>
                      </a:r>
                    </a:p>
                  </a:txBody>
                  <a:tcPr marL="0" marR="0" marT="0" marB="0" anchor="ctr"/>
                </a:tc>
                <a:tc>
                  <a:txBody>
                    <a:bodyPr/>
                    <a:lstStyle/>
                    <a:p>
                      <a:pPr algn="ctr"/>
                      <a:r>
                        <a:rPr lang="en-US" sz="3200" b="1">
                          <a:solidFill>
                            <a:srgbClr val="000000"/>
                          </a:solidFill>
                          <a:latin typeface="Arial" panose="020B0604020202020204" pitchFamily="34" charset="0"/>
                          <a:cs typeface="Arial" panose="020B0604020202020204" pitchFamily="34" charset="0"/>
                        </a:rPr>
                        <a:t>2255</a:t>
                      </a:r>
                    </a:p>
                  </a:txBody>
                  <a:tcPr marL="0" marR="0" marT="0" marB="0" anchor="ctr"/>
                </a:tc>
                <a:extLst>
                  <a:ext uri="{0D108BD9-81ED-4DB2-BD59-A6C34878D82A}">
                    <a16:rowId xmlns:a16="http://schemas.microsoft.com/office/drawing/2014/main" val="3536742975"/>
                  </a:ext>
                </a:extLst>
              </a:tr>
              <a:tr h="903339">
                <a:tc>
                  <a:txBody>
                    <a:bodyPr/>
                    <a:lstStyle/>
                    <a:p>
                      <a:r>
                        <a:rPr lang="en-US" sz="3200" b="1">
                          <a:solidFill>
                            <a:srgbClr val="000000"/>
                          </a:solidFill>
                          <a:effectLst/>
                          <a:latin typeface="Arial" panose="020B0604020202020204" pitchFamily="34" charset="0"/>
                          <a:cs typeface="Arial" panose="020B0604020202020204" pitchFamily="34" charset="0"/>
                        </a:rPr>
                        <a:t>United States</a:t>
                      </a:r>
                    </a:p>
                  </a:txBody>
                  <a:tcPr marL="0" marR="0" marT="0" marB="0" anchor="ctr"/>
                </a:tc>
                <a:tc>
                  <a:txBody>
                    <a:bodyPr/>
                    <a:lstStyle/>
                    <a:p>
                      <a:pPr algn="ctr"/>
                      <a:r>
                        <a:rPr lang="en-US" sz="3200" b="1">
                          <a:solidFill>
                            <a:srgbClr val="000000"/>
                          </a:solidFill>
                          <a:latin typeface="Arial" panose="020B0604020202020204" pitchFamily="34" charset="0"/>
                          <a:cs typeface="Arial" panose="020B0604020202020204" pitchFamily="34" charset="0"/>
                        </a:rPr>
                        <a:t>1/28/2020</a:t>
                      </a:r>
                    </a:p>
                  </a:txBody>
                  <a:tcPr marL="0" marR="0" marT="0" marB="0" anchor="ctr"/>
                </a:tc>
                <a:tc>
                  <a:txBody>
                    <a:bodyPr/>
                    <a:lstStyle/>
                    <a:p>
                      <a:r>
                        <a:rPr lang="en-US" sz="3200" b="1">
                          <a:solidFill>
                            <a:srgbClr val="000000"/>
                          </a:solidFill>
                          <a:latin typeface="Arial" panose="020B0604020202020204" pitchFamily="34" charset="0"/>
                          <a:cs typeface="Arial" panose="020B0604020202020204" pitchFamily="34" charset="0"/>
                        </a:rPr>
                        <a:t>neutral</a:t>
                      </a:r>
                    </a:p>
                  </a:txBody>
                  <a:tcPr marL="0" marR="0" marT="0" marB="0" anchor="ctr"/>
                </a:tc>
                <a:tc>
                  <a:txBody>
                    <a:bodyPr/>
                    <a:lstStyle/>
                    <a:p>
                      <a:pPr algn="ctr"/>
                      <a:r>
                        <a:rPr lang="en-US" sz="3200" b="1">
                          <a:solidFill>
                            <a:srgbClr val="000000"/>
                          </a:solidFill>
                          <a:latin typeface="Arial" panose="020B0604020202020204" pitchFamily="34" charset="0"/>
                          <a:cs typeface="Arial" panose="020B0604020202020204" pitchFamily="34" charset="0"/>
                        </a:rPr>
                        <a:t>485</a:t>
                      </a:r>
                    </a:p>
                  </a:txBody>
                  <a:tcPr marL="0" marR="0" marT="0" marB="0" anchor="ctr"/>
                </a:tc>
                <a:extLst>
                  <a:ext uri="{0D108BD9-81ED-4DB2-BD59-A6C34878D82A}">
                    <a16:rowId xmlns:a16="http://schemas.microsoft.com/office/drawing/2014/main" val="114051225"/>
                  </a:ext>
                </a:extLst>
              </a:tr>
              <a:tr h="903339">
                <a:tc>
                  <a:txBody>
                    <a:bodyPr/>
                    <a:lstStyle/>
                    <a:p>
                      <a:r>
                        <a:rPr lang="en-US" sz="3200" b="1">
                          <a:solidFill>
                            <a:srgbClr val="000000"/>
                          </a:solidFill>
                          <a:effectLst/>
                          <a:latin typeface="Arial" panose="020B0604020202020204" pitchFamily="34" charset="0"/>
                          <a:cs typeface="Arial" panose="020B0604020202020204" pitchFamily="34" charset="0"/>
                        </a:rPr>
                        <a:t>United States</a:t>
                      </a:r>
                    </a:p>
                  </a:txBody>
                  <a:tcPr marL="0" marR="0" marT="0" marB="0" anchor="ctr"/>
                </a:tc>
                <a:tc>
                  <a:txBody>
                    <a:bodyPr/>
                    <a:lstStyle/>
                    <a:p>
                      <a:pPr algn="ctr"/>
                      <a:r>
                        <a:rPr lang="en-US" sz="3200" b="1">
                          <a:solidFill>
                            <a:srgbClr val="000000"/>
                          </a:solidFill>
                          <a:latin typeface="Arial" panose="020B0604020202020204" pitchFamily="34" charset="0"/>
                          <a:cs typeface="Arial" panose="020B0604020202020204" pitchFamily="34" charset="0"/>
                        </a:rPr>
                        <a:t>1/28/2020</a:t>
                      </a:r>
                    </a:p>
                  </a:txBody>
                  <a:tcPr marL="0" marR="0" marT="0" marB="0" anchor="ctr"/>
                </a:tc>
                <a:tc>
                  <a:txBody>
                    <a:bodyPr/>
                    <a:lstStyle/>
                    <a:p>
                      <a:r>
                        <a:rPr lang="en-US" sz="3200" b="1">
                          <a:solidFill>
                            <a:srgbClr val="000000"/>
                          </a:solidFill>
                          <a:latin typeface="Arial" panose="020B0604020202020204" pitchFamily="34" charset="0"/>
                          <a:cs typeface="Arial" panose="020B0604020202020204" pitchFamily="34" charset="0"/>
                        </a:rPr>
                        <a:t>positive</a:t>
                      </a:r>
                    </a:p>
                  </a:txBody>
                  <a:tcPr marL="0" marR="0" marT="0" marB="0" anchor="ctr"/>
                </a:tc>
                <a:tc>
                  <a:txBody>
                    <a:bodyPr/>
                    <a:lstStyle/>
                    <a:p>
                      <a:pPr algn="ctr"/>
                      <a:r>
                        <a:rPr lang="en-US" sz="3200" b="1">
                          <a:solidFill>
                            <a:srgbClr val="000000"/>
                          </a:solidFill>
                          <a:latin typeface="Arial" panose="020B0604020202020204" pitchFamily="34" charset="0"/>
                          <a:cs typeface="Arial" panose="020B0604020202020204" pitchFamily="34" charset="0"/>
                        </a:rPr>
                        <a:t>487</a:t>
                      </a:r>
                    </a:p>
                  </a:txBody>
                  <a:tcPr marL="0" marR="0" marT="0" marB="0" anchor="ctr"/>
                </a:tc>
                <a:extLst>
                  <a:ext uri="{0D108BD9-81ED-4DB2-BD59-A6C34878D82A}">
                    <a16:rowId xmlns:a16="http://schemas.microsoft.com/office/drawing/2014/main" val="707007196"/>
                  </a:ext>
                </a:extLst>
              </a:tr>
              <a:tr h="903339">
                <a:tc>
                  <a:txBody>
                    <a:bodyPr/>
                    <a:lstStyle/>
                    <a:p>
                      <a:r>
                        <a:rPr lang="en-US" sz="3200" b="1">
                          <a:solidFill>
                            <a:srgbClr val="000000"/>
                          </a:solidFill>
                          <a:effectLst/>
                          <a:latin typeface="Arial" panose="020B0604020202020204" pitchFamily="34" charset="0"/>
                          <a:cs typeface="Arial" panose="020B0604020202020204" pitchFamily="34" charset="0"/>
                        </a:rPr>
                        <a:t>United States</a:t>
                      </a:r>
                    </a:p>
                  </a:txBody>
                  <a:tcPr marL="0" marR="0" marT="0" marB="0" anchor="ctr"/>
                </a:tc>
                <a:tc>
                  <a:txBody>
                    <a:bodyPr/>
                    <a:lstStyle/>
                    <a:p>
                      <a:pPr algn="ctr"/>
                      <a:r>
                        <a:rPr lang="en-US" sz="3200" b="1">
                          <a:solidFill>
                            <a:srgbClr val="000000"/>
                          </a:solidFill>
                          <a:latin typeface="Arial" panose="020B0604020202020204" pitchFamily="34" charset="0"/>
                          <a:cs typeface="Arial" panose="020B0604020202020204" pitchFamily="34" charset="0"/>
                        </a:rPr>
                        <a:t>1/28/2020</a:t>
                      </a:r>
                    </a:p>
                  </a:txBody>
                  <a:tcPr marL="0" marR="0" marT="0" marB="0" anchor="ctr"/>
                </a:tc>
                <a:tc>
                  <a:txBody>
                    <a:bodyPr/>
                    <a:lstStyle/>
                    <a:p>
                      <a:r>
                        <a:rPr lang="en-US" sz="3200" b="1">
                          <a:solidFill>
                            <a:srgbClr val="000000"/>
                          </a:solidFill>
                          <a:latin typeface="Arial" panose="020B0604020202020204" pitchFamily="34" charset="0"/>
                          <a:cs typeface="Arial" panose="020B0604020202020204" pitchFamily="34" charset="0"/>
                        </a:rPr>
                        <a:t>very negative</a:t>
                      </a:r>
                    </a:p>
                  </a:txBody>
                  <a:tcPr marL="0" marR="0" marT="0" marB="0" anchor="ctr"/>
                </a:tc>
                <a:tc>
                  <a:txBody>
                    <a:bodyPr/>
                    <a:lstStyle/>
                    <a:p>
                      <a:pPr algn="ctr"/>
                      <a:r>
                        <a:rPr lang="en-US" sz="3200" b="1">
                          <a:solidFill>
                            <a:srgbClr val="000000"/>
                          </a:solidFill>
                          <a:latin typeface="Arial" panose="020B0604020202020204" pitchFamily="34" charset="0"/>
                          <a:cs typeface="Arial" panose="020B0604020202020204" pitchFamily="34" charset="0"/>
                        </a:rPr>
                        <a:t>150</a:t>
                      </a:r>
                    </a:p>
                  </a:txBody>
                  <a:tcPr marL="0" marR="0" marT="0" marB="0" anchor="ctr"/>
                </a:tc>
                <a:extLst>
                  <a:ext uri="{0D108BD9-81ED-4DB2-BD59-A6C34878D82A}">
                    <a16:rowId xmlns:a16="http://schemas.microsoft.com/office/drawing/2014/main" val="2150228863"/>
                  </a:ext>
                </a:extLst>
              </a:tr>
              <a:tr h="903339">
                <a:tc>
                  <a:txBody>
                    <a:bodyPr/>
                    <a:lstStyle/>
                    <a:p>
                      <a:r>
                        <a:rPr lang="en-US" sz="3200" b="1">
                          <a:solidFill>
                            <a:srgbClr val="000000"/>
                          </a:solidFill>
                          <a:effectLst/>
                          <a:latin typeface="Arial" panose="020B0604020202020204" pitchFamily="34" charset="0"/>
                          <a:cs typeface="Arial" panose="020B0604020202020204" pitchFamily="34" charset="0"/>
                        </a:rPr>
                        <a:t>United States</a:t>
                      </a:r>
                    </a:p>
                  </a:txBody>
                  <a:tcPr marL="0" marR="0" marT="0" marB="0" anchor="ctr"/>
                </a:tc>
                <a:tc>
                  <a:txBody>
                    <a:bodyPr/>
                    <a:lstStyle/>
                    <a:p>
                      <a:pPr algn="ctr"/>
                      <a:r>
                        <a:rPr lang="en-US" sz="3200" b="1">
                          <a:solidFill>
                            <a:srgbClr val="000000"/>
                          </a:solidFill>
                          <a:latin typeface="Arial" panose="020B0604020202020204" pitchFamily="34" charset="0"/>
                          <a:cs typeface="Arial" panose="020B0604020202020204" pitchFamily="34" charset="0"/>
                        </a:rPr>
                        <a:t>1/28/2020</a:t>
                      </a:r>
                    </a:p>
                  </a:txBody>
                  <a:tcPr marL="0" marR="0" marT="0" marB="0" anchor="ctr"/>
                </a:tc>
                <a:tc>
                  <a:txBody>
                    <a:bodyPr/>
                    <a:lstStyle/>
                    <a:p>
                      <a:r>
                        <a:rPr lang="en-US" sz="3200" b="1">
                          <a:solidFill>
                            <a:srgbClr val="000000"/>
                          </a:solidFill>
                          <a:latin typeface="Arial" panose="020B0604020202020204" pitchFamily="34" charset="0"/>
                          <a:cs typeface="Arial" panose="020B0604020202020204" pitchFamily="34" charset="0"/>
                        </a:rPr>
                        <a:t>very positive</a:t>
                      </a:r>
                    </a:p>
                  </a:txBody>
                  <a:tcPr marL="0" marR="0" marT="0" marB="0" anchor="ctr"/>
                </a:tc>
                <a:tc>
                  <a:txBody>
                    <a:bodyPr/>
                    <a:lstStyle/>
                    <a:p>
                      <a:pPr algn="ctr"/>
                      <a:r>
                        <a:rPr lang="en-US" sz="3200" b="1">
                          <a:solidFill>
                            <a:srgbClr val="000000"/>
                          </a:solidFill>
                          <a:latin typeface="Arial" panose="020B0604020202020204" pitchFamily="34" charset="0"/>
                          <a:cs typeface="Arial" panose="020B0604020202020204" pitchFamily="34" charset="0"/>
                        </a:rPr>
                        <a:t>11</a:t>
                      </a:r>
                    </a:p>
                  </a:txBody>
                  <a:tcPr marL="0" marR="0" marT="0" marB="0" anchor="ctr"/>
                </a:tc>
                <a:extLst>
                  <a:ext uri="{0D108BD9-81ED-4DB2-BD59-A6C34878D82A}">
                    <a16:rowId xmlns:a16="http://schemas.microsoft.com/office/drawing/2014/main" val="3546874198"/>
                  </a:ext>
                </a:extLst>
              </a:tr>
            </a:tbl>
          </a:graphicData>
        </a:graphic>
      </p:graphicFrame>
      <p:sp>
        <p:nvSpPr>
          <p:cNvPr id="2" name="TextBox 1">
            <a:extLst>
              <a:ext uri="{FF2B5EF4-FFF2-40B4-BE49-F238E27FC236}">
                <a16:creationId xmlns:a16="http://schemas.microsoft.com/office/drawing/2014/main" id="{B7C32102-B67A-4C8C-B276-9CB4381BE11E}"/>
              </a:ext>
            </a:extLst>
          </p:cNvPr>
          <p:cNvSpPr txBox="1"/>
          <p:nvPr/>
        </p:nvSpPr>
        <p:spPr>
          <a:xfrm>
            <a:off x="2018773" y="9930276"/>
            <a:ext cx="10347325"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algn="l"/>
            <a:r>
              <a:rPr lang="en-US" sz="3600" b="1">
                <a:latin typeface="Arial"/>
                <a:cs typeface="Arial"/>
              </a:rPr>
              <a:t>Output file detail and performance:</a:t>
            </a:r>
            <a:r>
              <a:rPr lang="en-US" sz="3600">
                <a:latin typeface="Arial"/>
                <a:cs typeface="Arial"/>
              </a:rPr>
              <a:t>​</a:t>
            </a:r>
            <a:endParaRPr lang="en-US" sz="3600"/>
          </a:p>
          <a:p>
            <a:pPr algn="l"/>
            <a:r>
              <a:rPr lang="en-US" sz="3600">
                <a:latin typeface="Arial"/>
                <a:cs typeface="Arial"/>
              </a:rPr>
              <a:t>​Total Rows: 1,707​</a:t>
            </a:r>
          </a:p>
          <a:p>
            <a:pPr algn="l">
              <a:buChar char="•"/>
            </a:pPr>
            <a:r>
              <a:rPr lang="en-US" sz="3600">
                <a:latin typeface="Arial"/>
                <a:cs typeface="Arial"/>
              </a:rPr>
              <a:t>File Size: 71.6KB​</a:t>
            </a:r>
          </a:p>
          <a:p>
            <a:pPr algn="l">
              <a:buChar char="•"/>
            </a:pPr>
            <a:r>
              <a:rPr lang="en-US" sz="3600">
                <a:latin typeface="Arial"/>
                <a:cs typeface="Arial"/>
              </a:rPr>
              <a:t>Computation Time: 67.469 seconds​</a:t>
            </a:r>
            <a:endParaRPr lang="en-US" sz="3600">
              <a:solidFill>
                <a:srgbClr val="5E5E5E"/>
              </a:solidFill>
              <a:latin typeface="Arial"/>
              <a:cs typeface="Arial"/>
            </a:endParaRPr>
          </a:p>
        </p:txBody>
      </p:sp>
    </p:spTree>
    <p:extLst>
      <p:ext uri="{BB962C8B-B14F-4D97-AF65-F5344CB8AC3E}">
        <p14:creationId xmlns:p14="http://schemas.microsoft.com/office/powerpoint/2010/main" val="329071196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a:extLst>
              <a:ext uri="{FF2B5EF4-FFF2-40B4-BE49-F238E27FC236}">
                <a16:creationId xmlns:a16="http://schemas.microsoft.com/office/drawing/2014/main" id="{5A989DC5-1A97-B441-8877-79A29FD3C893}"/>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21195187" y="401487"/>
            <a:ext cx="2435397" cy="2789188"/>
          </a:xfrm>
          <a:prstGeom prst="rect">
            <a:avLst/>
          </a:prstGeom>
          <a:ln w="12700">
            <a:miter lim="400000"/>
          </a:ln>
        </p:spPr>
      </p:pic>
      <p:sp>
        <p:nvSpPr>
          <p:cNvPr id="9" name="Analysis #2 - Background">
            <a:extLst>
              <a:ext uri="{FF2B5EF4-FFF2-40B4-BE49-F238E27FC236}">
                <a16:creationId xmlns:a16="http://schemas.microsoft.com/office/drawing/2014/main" id="{FE86C388-EDBB-6247-996A-A9C28214B022}"/>
              </a:ext>
            </a:extLst>
          </p:cNvPr>
          <p:cNvSpPr txBox="1"/>
          <p:nvPr/>
        </p:nvSpPr>
        <p:spPr>
          <a:xfrm>
            <a:off x="1206500" y="2255896"/>
            <a:ext cx="21971001" cy="9347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20" rIns="45719" bIns="45720" anchor="t">
            <a:normAutofit/>
          </a:bodyPr>
          <a:lstStyle>
            <a:lvl1pPr algn="l" defTabSz="825500">
              <a:defRPr sz="5500" b="1">
                <a:solidFill>
                  <a:srgbClr val="000000"/>
                </a:solidFill>
              </a:defRPr>
            </a:lvl1pPr>
          </a:lstStyle>
          <a:p>
            <a:r>
              <a:rPr>
                <a:latin typeface="Arial"/>
                <a:cs typeface="Arial"/>
              </a:rPr>
              <a:t>Analysis </a:t>
            </a:r>
            <a:r>
              <a:rPr lang="en-US">
                <a:latin typeface="Arial"/>
                <a:cs typeface="Arial"/>
              </a:rPr>
              <a:t>1 – 3D map analysis</a:t>
            </a:r>
            <a:endParaRPr>
              <a:latin typeface="Arial"/>
              <a:cs typeface="Arial"/>
            </a:endParaRPr>
          </a:p>
        </p:txBody>
      </p:sp>
      <p:sp>
        <p:nvSpPr>
          <p:cNvPr id="13" name="Check-ins per day.">
            <a:extLst>
              <a:ext uri="{FF2B5EF4-FFF2-40B4-BE49-F238E27FC236}">
                <a16:creationId xmlns:a16="http://schemas.microsoft.com/office/drawing/2014/main" id="{F5F789DB-C763-4C40-81E8-0401C720FD4F}"/>
              </a:ext>
            </a:extLst>
          </p:cNvPr>
          <p:cNvSpPr txBox="1">
            <a:spLocks noGrp="1"/>
          </p:cNvSpPr>
          <p:nvPr>
            <p:ph type="title"/>
          </p:nvPr>
        </p:nvSpPr>
        <p:spPr>
          <a:xfrm>
            <a:off x="1206500" y="1079500"/>
            <a:ext cx="21971000" cy="1433163"/>
          </a:xfrm>
          <a:prstGeom prst="rect">
            <a:avLst/>
          </a:prstGeom>
        </p:spPr>
        <p:txBody>
          <a:bodyPr lIns="50800" tIns="50800" rIns="50800" bIns="50800" anchor="t">
            <a:normAutofit/>
          </a:bodyPr>
          <a:lstStyle/>
          <a:p>
            <a:r>
              <a:rPr lang="en-US">
                <a:latin typeface="Arial"/>
                <a:cs typeface="Arial"/>
              </a:rPr>
              <a:t>COIVD-19 Twitter Sentiment Analysis</a:t>
            </a:r>
            <a:endParaRPr lang="en-US"/>
          </a:p>
        </p:txBody>
      </p:sp>
      <p:pic>
        <p:nvPicPr>
          <p:cNvPr id="2" name="Covid-19 tweet sentiment">
            <a:hlinkClick r:id="" action="ppaction://media"/>
            <a:extLst>
              <a:ext uri="{FF2B5EF4-FFF2-40B4-BE49-F238E27FC236}">
                <a16:creationId xmlns:a16="http://schemas.microsoft.com/office/drawing/2014/main" id="{E2933E14-C22A-437B-88DC-9B827F9FE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023872" y="3566114"/>
            <a:ext cx="16336255" cy="9189143"/>
          </a:xfrm>
          <a:prstGeom prst="rect">
            <a:avLst/>
          </a:prstGeom>
        </p:spPr>
      </p:pic>
    </p:spTree>
    <p:extLst>
      <p:ext uri="{BB962C8B-B14F-4D97-AF65-F5344CB8AC3E}">
        <p14:creationId xmlns:p14="http://schemas.microsoft.com/office/powerpoint/2010/main" val="339527716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BFCB54C2E1B0F458FABE9CE5A0C8EA5" ma:contentTypeVersion="9" ma:contentTypeDescription="Create a new document." ma:contentTypeScope="" ma:versionID="f33b23811f7851460e846409febfd4f7">
  <xsd:schema xmlns:xsd="http://www.w3.org/2001/XMLSchema" xmlns:xs="http://www.w3.org/2001/XMLSchema" xmlns:p="http://schemas.microsoft.com/office/2006/metadata/properties" xmlns:ns2="0713cc08-2a5a-4819-9291-6e62c3964a5e" targetNamespace="http://schemas.microsoft.com/office/2006/metadata/properties" ma:root="true" ma:fieldsID="213ea45dc1296fb242ca2a840481cb3f" ns2:_="">
    <xsd:import namespace="0713cc08-2a5a-4819-9291-6e62c3964a5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713cc08-2a5a-4819-9291-6e62c3964a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B9C1A84-51EB-482D-AD99-D06350E5293C}">
  <ds:schemaRefs>
    <ds:schemaRef ds:uri="http://schemas.microsoft.com/sharepoint/v3/contenttype/forms"/>
  </ds:schemaRefs>
</ds:datastoreItem>
</file>

<file path=customXml/itemProps2.xml><?xml version="1.0" encoding="utf-8"?>
<ds:datastoreItem xmlns:ds="http://schemas.openxmlformats.org/officeDocument/2006/customXml" ds:itemID="{944CED9F-8FAA-49B2-95D0-73BEC2CDA50E}">
  <ds:schemaRefs>
    <ds:schemaRef ds:uri="0713cc08-2a5a-4819-9291-6e62c3964a5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4E27A2E-CC01-404C-A150-FB158EEB4B45}">
  <ds:schemaRefs>
    <ds:schemaRef ds:uri="0713cc08-2a5a-4819-9291-6e62c3964a5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1884</Words>
  <Application>Microsoft Office PowerPoint</Application>
  <PresentationFormat>Custom</PresentationFormat>
  <Paragraphs>511</Paragraphs>
  <Slides>24</Slides>
  <Notes>18</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Helvetica Neue</vt:lpstr>
      <vt:lpstr>Helvetica Neue Medium</vt:lpstr>
      <vt:lpstr>Arial</vt:lpstr>
      <vt:lpstr>Wingdings</vt:lpstr>
      <vt:lpstr>21_BasicWhite</vt:lpstr>
      <vt:lpstr>CIS 4560: Team 5 </vt:lpstr>
      <vt:lpstr>Introduction</vt:lpstr>
      <vt:lpstr>PowerPoint Presentation</vt:lpstr>
      <vt:lpstr>Hadoop Cluster Specifications</vt:lpstr>
      <vt:lpstr>Workflow</vt:lpstr>
      <vt:lpstr>The Dataset</vt:lpstr>
      <vt:lpstr>COIVD-19 Twitter Sentiment Analysis</vt:lpstr>
      <vt:lpstr>Covid-19 Tweeter Sentiment Analysis</vt:lpstr>
      <vt:lpstr>COIVD-19 Twitter Sentiment Analysis</vt:lpstr>
      <vt:lpstr>COIVD-19 Twitter Sentiment Analysis</vt:lpstr>
      <vt:lpstr>Vaccinations &amp; New Cases</vt:lpstr>
      <vt:lpstr>Vaccinations &amp; New Cases</vt:lpstr>
      <vt:lpstr>Vaccinations &amp; New Cases</vt:lpstr>
      <vt:lpstr>ADD Tableau relationship </vt:lpstr>
      <vt:lpstr>COVID-19 New Cases &amp; Vaccinations </vt:lpstr>
      <vt:lpstr>COVID-19 New Cases &amp; Vaccinations </vt:lpstr>
      <vt:lpstr>Vaccinations &amp; New Cases</vt:lpstr>
      <vt:lpstr>Covid-19 New Cases</vt:lpstr>
      <vt:lpstr>Covid-19 New Cases per Million</vt:lpstr>
      <vt:lpstr>Covid-19 New Cases</vt:lpstr>
      <vt:lpstr>COVID-19 Total Deaths</vt:lpstr>
      <vt:lpstr>Total Deaths</vt:lpstr>
      <vt:lpstr>Total Deaths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 4560: Team 2</dc:title>
  <dc:creator>Jae Hoon Lee</dc:creator>
  <cp:lastModifiedBy>Lee, Jae Hoon</cp:lastModifiedBy>
  <cp:revision>2</cp:revision>
  <cp:lastPrinted>2021-05-03T03:23:16Z</cp:lastPrinted>
  <dcterms:modified xsi:type="dcterms:W3CDTF">2021-05-10T07:02:02Z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0x0101009BFCB54C2E1B0F458FABE9CE5A0C8EA5</vt:lpwstr>
  </property>
</Properties>
</file>

<file path=docProps/thumbnail.jpeg>
</file>